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sldIdLst>
    <p:sldId id="458" r:id="rId2"/>
    <p:sldId id="412" r:id="rId3"/>
    <p:sldId id="258" r:id="rId4"/>
    <p:sldId id="259" r:id="rId5"/>
    <p:sldId id="391" r:id="rId6"/>
    <p:sldId id="392" r:id="rId7"/>
    <p:sldId id="420" r:id="rId8"/>
    <p:sldId id="262" r:id="rId9"/>
    <p:sldId id="413" r:id="rId10"/>
    <p:sldId id="414" r:id="rId11"/>
    <p:sldId id="362" r:id="rId12"/>
    <p:sldId id="386" r:id="rId13"/>
    <p:sldId id="387" r:id="rId14"/>
    <p:sldId id="363" r:id="rId15"/>
    <p:sldId id="415" r:id="rId16"/>
    <p:sldId id="416" r:id="rId17"/>
    <p:sldId id="417" r:id="rId18"/>
    <p:sldId id="418" r:id="rId19"/>
    <p:sldId id="419" r:id="rId20"/>
    <p:sldId id="385" r:id="rId21"/>
    <p:sldId id="263" r:id="rId22"/>
    <p:sldId id="383" r:id="rId23"/>
    <p:sldId id="384" r:id="rId24"/>
    <p:sldId id="376" r:id="rId25"/>
    <p:sldId id="378" r:id="rId26"/>
    <p:sldId id="379" r:id="rId27"/>
    <p:sldId id="380" r:id="rId28"/>
    <p:sldId id="381" r:id="rId29"/>
    <p:sldId id="264" r:id="rId30"/>
    <p:sldId id="398" r:id="rId31"/>
    <p:sldId id="399" r:id="rId32"/>
    <p:sldId id="400" r:id="rId33"/>
    <p:sldId id="409" r:id="rId34"/>
    <p:sldId id="410" r:id="rId35"/>
    <p:sldId id="265" r:id="rId36"/>
    <p:sldId id="401" r:id="rId37"/>
    <p:sldId id="266" r:id="rId38"/>
    <p:sldId id="267" r:id="rId39"/>
    <p:sldId id="402" r:id="rId40"/>
    <p:sldId id="268" r:id="rId41"/>
    <p:sldId id="269" r:id="rId42"/>
    <p:sldId id="270" r:id="rId43"/>
    <p:sldId id="407" r:id="rId44"/>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p15:clr>
            <a:srgbClr val="A4A3A4"/>
          </p15:clr>
        </p15:guide>
        <p15:guide id="2" pos="28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36"/>
        <p:guide pos="2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FAC0D17-4A30-49EE-9406-EAA658B0B9B5}"/>
              </a:ext>
            </a:extLst>
          </p:cNvPr>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2051" name="Rectangle 3">
            <a:extLst>
              <a:ext uri="{FF2B5EF4-FFF2-40B4-BE49-F238E27FC236}">
                <a16:creationId xmlns:a16="http://schemas.microsoft.com/office/drawing/2014/main" id="{CAFA628F-0D99-4FB2-AB83-B249B223D5D3}"/>
              </a:ext>
            </a:extLst>
          </p:cNvPr>
          <p:cNvSpPr>
            <a:spLocks noGrp="1" noChangeArrowheads="1"/>
          </p:cNvSpPr>
          <p:nvPr>
            <p:ph type="dt" idx="4294967295"/>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2052" name="Rectangle 4">
            <a:extLst>
              <a:ext uri="{FF2B5EF4-FFF2-40B4-BE49-F238E27FC236}">
                <a16:creationId xmlns:a16="http://schemas.microsoft.com/office/drawing/2014/main" id="{B490B3DB-814A-4B68-92AE-171C2628300A}"/>
              </a:ext>
            </a:extLst>
          </p:cNvPr>
          <p:cNvSpPr>
            <a:spLocks noGrp="1" noRot="1" noChangeArrowheads="1" noTextEdit="1"/>
          </p:cNvSpPr>
          <p:nvPr>
            <p:ph type="sldImg" idx="4294967295"/>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sp>
      <p:sp>
        <p:nvSpPr>
          <p:cNvPr id="2053" name="Rectangle 5">
            <a:extLst>
              <a:ext uri="{FF2B5EF4-FFF2-40B4-BE49-F238E27FC236}">
                <a16:creationId xmlns:a16="http://schemas.microsoft.com/office/drawing/2014/main" id="{F4140B9C-7E70-4514-BC99-B5650C50972A}"/>
              </a:ext>
            </a:extLst>
          </p:cNvPr>
          <p:cNvSpPr>
            <a:spLocks noGrp="1" noRot="1" noChangeArrowheads="1" noTextEdit="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a:extLst>
              <a:ext uri="{FF2B5EF4-FFF2-40B4-BE49-F238E27FC236}">
                <a16:creationId xmlns:a16="http://schemas.microsoft.com/office/drawing/2014/main" id="{E7828F8E-0493-4F13-8205-8300DC7655C7}"/>
              </a:ext>
            </a:extLst>
          </p:cNvPr>
          <p:cNvSpPr>
            <a:spLocks noGrp="1" noChangeArrowheads="1"/>
          </p:cNvSpPr>
          <p:nvPr>
            <p:ph type="ftr" sz="quarter" idx="4294967295"/>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2055" name="Rectangle 7">
            <a:extLst>
              <a:ext uri="{FF2B5EF4-FFF2-40B4-BE49-F238E27FC236}">
                <a16:creationId xmlns:a16="http://schemas.microsoft.com/office/drawing/2014/main" id="{ED223425-2192-4635-A9EB-3EDD9FD7893C}"/>
              </a:ext>
            </a:extLst>
          </p:cNvPr>
          <p:cNvSpPr>
            <a:spLocks noGrp="1" noChangeArrowheads="1"/>
          </p:cNvSpPr>
          <p:nvPr>
            <p:ph type="sldNum" sz="quarter" idx="429496729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C45FE03A-F5E2-43E9-83AF-7E651F557617}"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20F553B-B018-4328-B4CC-EC7088E4A9A2}"/>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7911C0C8-0D60-4470-A2F1-1F0F93281255}" type="slidenum">
              <a:rPr lang="en-US" altLang="zh-CN" sz="1200"/>
              <a:pPr algn="r"/>
              <a:t>19</a:t>
            </a:fld>
            <a:endParaRPr lang="en-US" altLang="zh-CN" sz="1200"/>
          </a:p>
        </p:txBody>
      </p:sp>
      <p:sp>
        <p:nvSpPr>
          <p:cNvPr id="22531" name="Rectangle 2">
            <a:extLst>
              <a:ext uri="{FF2B5EF4-FFF2-40B4-BE49-F238E27FC236}">
                <a16:creationId xmlns:a16="http://schemas.microsoft.com/office/drawing/2014/main" id="{73866363-007C-43CA-8E84-710E77EECE43}"/>
              </a:ext>
            </a:extLst>
          </p:cNvPr>
          <p:cNvSpPr>
            <a:spLocks noGrp="1" noRot="1" noChangeArrowheads="1" noTextEdit="1"/>
          </p:cNvSpPr>
          <p:nvPr>
            <p:ph type="sldImg" idx="4294967295"/>
          </p:nvPr>
        </p:nvSpPr>
        <p:spPr>
          <a:xfrm>
            <a:off x="1144588" y="685800"/>
            <a:ext cx="4572000" cy="3429000"/>
          </a:xfrm>
          <a:ln>
            <a:solidFill>
              <a:srgbClr val="000000"/>
            </a:solidFill>
            <a:miter lim="800000"/>
            <a:headEnd/>
            <a:tailEnd/>
          </a:ln>
        </p:spPr>
      </p:sp>
      <p:sp>
        <p:nvSpPr>
          <p:cNvPr id="22532" name="Rectangle 3">
            <a:extLst>
              <a:ext uri="{FF2B5EF4-FFF2-40B4-BE49-F238E27FC236}">
                <a16:creationId xmlns:a16="http://schemas.microsoft.com/office/drawing/2014/main" id="{270AA21E-C116-4327-8F71-F3A1E6DF0B2B}"/>
              </a:ext>
            </a:extLst>
          </p:cNvPr>
          <p:cNvSpPr>
            <a:spLocks noGrp="1" noRot="1" noChangeArrowheads="1" noTextEdit="1"/>
          </p:cNvSpPr>
          <p:nvPr>
            <p:ph type="body" idx="4294967295"/>
          </p:nvPr>
        </p:nvSpPr>
        <p:spPr>
          <a:xfrm>
            <a:off x="914400" y="4343400"/>
            <a:ext cx="5029200" cy="4114800"/>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http://wwwhip.obspm.fr/hipparcos/SandT/hip-SandT.html</a:t>
            </a:r>
          </a:p>
          <a:p>
            <a:pPr eaLnBrk="1" hangingPunct="1"/>
            <a:r>
              <a:rPr lang="zh-CN" altLang="en-US"/>
              <a:t>利用</a:t>
            </a:r>
            <a:r>
              <a:rPr lang="en-US" altLang="zh-CN"/>
              <a:t>VLBA</a:t>
            </a:r>
            <a:r>
              <a:rPr lang="zh-CN" altLang="en-US"/>
              <a:t>技术射电观测分辨率可望达到</a:t>
            </a:r>
            <a:r>
              <a:rPr lang="en-US" altLang="zh-CN"/>
              <a:t>0.1</a:t>
            </a:r>
            <a:r>
              <a:rPr lang="zh-CN" altLang="en-US"/>
              <a:t>毫角秒，三角测距可达</a:t>
            </a:r>
            <a:r>
              <a:rPr lang="en-US" altLang="zh-CN"/>
              <a:t>10kpc.</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02CF593-DB3A-42D4-BBED-95485C16368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CDF881B6-B677-41B4-BDE4-86B8FCA38703}" type="slidenum">
              <a:rPr lang="en-US" altLang="zh-CN" sz="1200"/>
              <a:pPr algn="r"/>
              <a:t>24</a:t>
            </a:fld>
            <a:endParaRPr lang="en-US" altLang="zh-CN" sz="1200"/>
          </a:p>
        </p:txBody>
      </p:sp>
      <p:sp>
        <p:nvSpPr>
          <p:cNvPr id="28675" name="Rectangle 2">
            <a:extLst>
              <a:ext uri="{FF2B5EF4-FFF2-40B4-BE49-F238E27FC236}">
                <a16:creationId xmlns:a16="http://schemas.microsoft.com/office/drawing/2014/main" id="{1533DFE9-A88C-4D67-9CDE-867D917259EC}"/>
              </a:ext>
            </a:extLst>
          </p:cNvPr>
          <p:cNvSpPr>
            <a:spLocks noGrp="1" noRot="1" noChangeArrowheads="1" noTextEdit="1"/>
          </p:cNvSpPr>
          <p:nvPr>
            <p:ph type="sldImg" idx="4294967295"/>
          </p:nvPr>
        </p:nvSpPr>
        <p:spPr>
          <a:xfrm>
            <a:off x="1144588" y="685800"/>
            <a:ext cx="4572000" cy="3429000"/>
          </a:xfrm>
          <a:ln>
            <a:solidFill>
              <a:srgbClr val="000000"/>
            </a:solidFill>
            <a:miter lim="800000"/>
            <a:headEnd/>
            <a:tailEnd/>
          </a:ln>
        </p:spPr>
      </p:sp>
      <p:sp>
        <p:nvSpPr>
          <p:cNvPr id="28676" name="Rectangle 3">
            <a:extLst>
              <a:ext uri="{FF2B5EF4-FFF2-40B4-BE49-F238E27FC236}">
                <a16:creationId xmlns:a16="http://schemas.microsoft.com/office/drawing/2014/main" id="{2755872B-B874-4C92-9026-F2191B5ABC52}"/>
              </a:ext>
            </a:extLst>
          </p:cNvPr>
          <p:cNvSpPr>
            <a:spLocks noGrp="1" noRot="1" noChangeArrowheads="1" noTextEdit="1"/>
          </p:cNvSpPr>
          <p:nvPr>
            <p:ph type="body" idx="4294967295"/>
          </p:nvPr>
        </p:nvSpPr>
        <p:spPr>
          <a:xfrm>
            <a:off x="914400" y="4343400"/>
            <a:ext cx="5029200" cy="4114800"/>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u="sng"/>
              <a:t>For direction imaging and other methods, see http://spiff.rit.edu/classes/phys440/lectures/size/size.html</a:t>
            </a:r>
          </a:p>
          <a:p>
            <a:pPr eaLnBrk="1" hangingPunct="1"/>
            <a:endParaRPr lang="en-US" altLang="zh-CN"/>
          </a:p>
          <a:p>
            <a:pPr eaLnBrk="1" hangingPunct="1"/>
            <a:r>
              <a:rPr lang="en-US" altLang="zh-CN"/>
              <a:t>For </a:t>
            </a:r>
            <a:r>
              <a:rPr lang="en-US" altLang="zh-CN" sz="1000"/>
              <a:t>speckle</a:t>
            </a:r>
            <a:r>
              <a:rPr lang="en-US" altLang="zh-CN" sz="1000" i="1"/>
              <a:t> </a:t>
            </a:r>
            <a:r>
              <a:rPr lang="en-US" altLang="zh-CN" sz="1000"/>
              <a:t>interferometry, http://op.ph.ic.ac.uk/speckle/speckle.html</a:t>
            </a:r>
          </a:p>
          <a:p>
            <a:pPr eaLnBrk="1" hangingPunct="1"/>
            <a:r>
              <a:rPr lang="en-US" altLang="zh-CN" sz="1000"/>
              <a:t>Speckle imaging involves the collection of a large number of short (~few ms) exposures of the astronomical object of interest which, unlike conventional astronomical images, retain diffraction limited information. From these the average power spectrum and average bispectrum are calculated and, after calibration by a reference source which removes the effects of atmospheric turbulence - along with telescope aberrations, the object Fourier spectrum can be extracted and Fourier inverted to obtain an image. </a:t>
            </a:r>
          </a:p>
          <a:p>
            <a:pPr eaLnBrk="1" hangingPunct="1"/>
            <a:endParaRPr lang="en-US" altLang="zh-CN" sz="100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20C5A51-E610-4B5D-803A-FC3A6C195D35}"/>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2AB1F91-5E7E-404C-B440-8A551ACF1DF9}" type="slidenum">
              <a:rPr lang="en-US" altLang="zh-CN" sz="1200"/>
              <a:pPr algn="r"/>
              <a:t>27</a:t>
            </a:fld>
            <a:endParaRPr lang="en-US" altLang="zh-CN" sz="1200"/>
          </a:p>
        </p:txBody>
      </p:sp>
      <p:sp>
        <p:nvSpPr>
          <p:cNvPr id="32771" name="Rectangle 2">
            <a:extLst>
              <a:ext uri="{FF2B5EF4-FFF2-40B4-BE49-F238E27FC236}">
                <a16:creationId xmlns:a16="http://schemas.microsoft.com/office/drawing/2014/main" id="{210D2897-486F-4848-BB11-FB9C26266899}"/>
              </a:ext>
            </a:extLst>
          </p:cNvPr>
          <p:cNvSpPr>
            <a:spLocks noGrp="1" noRot="1" noChangeArrowheads="1" noTextEdit="1"/>
          </p:cNvSpPr>
          <p:nvPr>
            <p:ph type="sldImg" idx="4294967295"/>
          </p:nvPr>
        </p:nvSpPr>
        <p:spPr>
          <a:xfrm>
            <a:off x="1144588" y="685800"/>
            <a:ext cx="4572000" cy="3429000"/>
          </a:xfrm>
          <a:ln>
            <a:solidFill>
              <a:srgbClr val="000000"/>
            </a:solidFill>
            <a:miter lim="800000"/>
            <a:headEnd/>
            <a:tailEnd/>
          </a:ln>
        </p:spPr>
      </p:sp>
      <p:sp>
        <p:nvSpPr>
          <p:cNvPr id="32772" name="Rectangle 3">
            <a:extLst>
              <a:ext uri="{FF2B5EF4-FFF2-40B4-BE49-F238E27FC236}">
                <a16:creationId xmlns:a16="http://schemas.microsoft.com/office/drawing/2014/main" id="{352DEEFB-D5F0-4B78-8199-9EA7D4631350}"/>
              </a:ext>
            </a:extLst>
          </p:cNvPr>
          <p:cNvSpPr>
            <a:spLocks noGrp="1" noRot="1" noChangeArrowheads="1" noTextEdit="1"/>
          </p:cNvSpPr>
          <p:nvPr>
            <p:ph type="body" idx="4294967295"/>
          </p:nvPr>
        </p:nvSpPr>
        <p:spPr>
          <a:xfrm>
            <a:off x="914400" y="4343400"/>
            <a:ext cx="5029200" cy="4114800"/>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a:t>Hertzsprung</a:t>
            </a:r>
            <a:r>
              <a:rPr lang="zh-CN" altLang="en-US" sz="1000"/>
              <a:t>定义了巨星和矮星。由于巨星光度高而数量少， </a:t>
            </a:r>
            <a:r>
              <a:rPr lang="en-US" altLang="zh-CN" sz="1000"/>
              <a:t>Hertzsprung</a:t>
            </a:r>
            <a:r>
              <a:rPr lang="zh-CN" altLang="en-US" sz="1000"/>
              <a:t>把它们形象地比喻为鱼中之鲸。</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EB4BBF7-565A-46E3-838F-5298DE6D15E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E517A9DA-29DC-4FD0-B964-72D1B899DB30}" type="slidenum">
              <a:rPr lang="en-US" altLang="zh-CN" sz="1200"/>
              <a:pPr algn="r"/>
              <a:t>31</a:t>
            </a:fld>
            <a:endParaRPr lang="en-US" altLang="zh-CN" sz="1200"/>
          </a:p>
        </p:txBody>
      </p:sp>
      <p:sp>
        <p:nvSpPr>
          <p:cNvPr id="37891" name="Rectangle 2">
            <a:extLst>
              <a:ext uri="{FF2B5EF4-FFF2-40B4-BE49-F238E27FC236}">
                <a16:creationId xmlns:a16="http://schemas.microsoft.com/office/drawing/2014/main" id="{E4D77F9A-9E9E-4866-8B6C-1E29122A3BB3}"/>
              </a:ext>
            </a:extLst>
          </p:cNvPr>
          <p:cNvSpPr>
            <a:spLocks noGrp="1" noRot="1" noChangeArrowheads="1" noTextEdit="1"/>
          </p:cNvSpPr>
          <p:nvPr>
            <p:ph type="sldImg" idx="4294967295"/>
          </p:nvPr>
        </p:nvSpPr>
        <p:spPr>
          <a:xfrm>
            <a:off x="1144588" y="685800"/>
            <a:ext cx="4572000" cy="3429000"/>
          </a:xfrm>
          <a:ln>
            <a:solidFill>
              <a:srgbClr val="000000"/>
            </a:solidFill>
            <a:miter lim="800000"/>
            <a:headEnd/>
            <a:tailEnd/>
          </a:ln>
        </p:spPr>
      </p:sp>
      <p:sp>
        <p:nvSpPr>
          <p:cNvPr id="37892" name="Rectangle 3">
            <a:extLst>
              <a:ext uri="{FF2B5EF4-FFF2-40B4-BE49-F238E27FC236}">
                <a16:creationId xmlns:a16="http://schemas.microsoft.com/office/drawing/2014/main" id="{F53660FB-FD37-4858-B96E-844BECF4E111}"/>
              </a:ext>
            </a:extLst>
          </p:cNvPr>
          <p:cNvSpPr>
            <a:spLocks noGrp="1" noRot="1" noChangeArrowheads="1" noTextEdit="1"/>
          </p:cNvSpPr>
          <p:nvPr>
            <p:ph type="body" idx="4294967295"/>
          </p:nvPr>
        </p:nvSpPr>
        <p:spPr>
          <a:xfrm>
            <a:off x="914400" y="4343400"/>
            <a:ext cx="5029200" cy="4114800"/>
          </a:xfrm>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Annie J. Cannon. A member of the Harvard College Observatory for almost 50 years, Cannon classified the spectra of several hundred thousand stars. Today she is recognized as the founder of modern spectral classification. </a:t>
            </a:r>
          </a:p>
          <a:p>
            <a:pPr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5491B-E53C-4E23-8E32-811F96E752A6}"/>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900A50E-2935-45A0-9DA5-D00B005968F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1B4C12E2-3EBC-43CA-AB06-487A89FDACC4}"/>
              </a:ext>
            </a:extLst>
          </p:cNvPr>
          <p:cNvSpPr>
            <a:spLocks noGrp="1"/>
          </p:cNvSpPr>
          <p:nvPr>
            <p:ph type="dt" sz="half" idx="10"/>
          </p:nvPr>
        </p:nvSpPr>
        <p:spPr/>
        <p:txBody>
          <a:bodyPr/>
          <a:lstStyle>
            <a:lvl1pPr>
              <a:defRPr/>
            </a:lvl1pPr>
          </a:lstStyle>
          <a:p>
            <a:r>
              <a:rPr lang="zh-CN" altLang="en-US"/>
              <a:t>普通天文学</a:t>
            </a:r>
          </a:p>
        </p:txBody>
      </p:sp>
      <p:sp>
        <p:nvSpPr>
          <p:cNvPr id="5" name="页脚占位符 4">
            <a:extLst>
              <a:ext uri="{FF2B5EF4-FFF2-40B4-BE49-F238E27FC236}">
                <a16:creationId xmlns:a16="http://schemas.microsoft.com/office/drawing/2014/main" id="{D6879776-5EB2-446B-8553-9599DDA7D36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8B63B2B-67C3-4DAC-8DB7-046FD5D86E8C}"/>
              </a:ext>
            </a:extLst>
          </p:cNvPr>
          <p:cNvSpPr>
            <a:spLocks noGrp="1"/>
          </p:cNvSpPr>
          <p:nvPr>
            <p:ph type="sldNum" sz="quarter" idx="12"/>
          </p:nvPr>
        </p:nvSpPr>
        <p:spPr/>
        <p:txBody>
          <a:bodyPr/>
          <a:lstStyle>
            <a:lvl1pPr>
              <a:defRPr/>
            </a:lvl1pPr>
          </a:lstStyle>
          <a:p>
            <a:fld id="{4B538B77-33DD-45B2-8956-1B8C3C2A8E8D}" type="slidenum">
              <a:rPr lang="en-US" altLang="zh-CN"/>
              <a:pPr/>
              <a:t>‹#›</a:t>
            </a:fld>
            <a:endParaRPr lang="en-US" altLang="zh-CN"/>
          </a:p>
        </p:txBody>
      </p:sp>
    </p:spTree>
    <p:extLst>
      <p:ext uri="{BB962C8B-B14F-4D97-AF65-F5344CB8AC3E}">
        <p14:creationId xmlns:p14="http://schemas.microsoft.com/office/powerpoint/2010/main" val="817728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F0A65-70CE-44D7-8186-B7408139986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F55594-184B-4EB0-A952-A72E39614F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A33BA9-7DB9-4973-A229-6D2094AE70E6}"/>
              </a:ext>
            </a:extLst>
          </p:cNvPr>
          <p:cNvSpPr>
            <a:spLocks noGrp="1"/>
          </p:cNvSpPr>
          <p:nvPr>
            <p:ph type="dt" sz="half" idx="10"/>
          </p:nvPr>
        </p:nvSpPr>
        <p:spPr/>
        <p:txBody>
          <a:bodyPr/>
          <a:lstStyle>
            <a:lvl1pPr>
              <a:defRPr/>
            </a:lvl1pPr>
          </a:lstStyle>
          <a:p>
            <a:r>
              <a:rPr lang="zh-CN" altLang="en-US"/>
              <a:t>普通天文学</a:t>
            </a:r>
          </a:p>
        </p:txBody>
      </p:sp>
      <p:sp>
        <p:nvSpPr>
          <p:cNvPr id="5" name="页脚占位符 4">
            <a:extLst>
              <a:ext uri="{FF2B5EF4-FFF2-40B4-BE49-F238E27FC236}">
                <a16:creationId xmlns:a16="http://schemas.microsoft.com/office/drawing/2014/main" id="{32ED9EB6-1C33-4037-A3B7-DD9C8D8B5DC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1460D8F-7B63-42F9-8BCA-07369497D286}"/>
              </a:ext>
            </a:extLst>
          </p:cNvPr>
          <p:cNvSpPr>
            <a:spLocks noGrp="1"/>
          </p:cNvSpPr>
          <p:nvPr>
            <p:ph type="sldNum" sz="quarter" idx="12"/>
          </p:nvPr>
        </p:nvSpPr>
        <p:spPr/>
        <p:txBody>
          <a:bodyPr/>
          <a:lstStyle>
            <a:lvl1pPr>
              <a:defRPr/>
            </a:lvl1pPr>
          </a:lstStyle>
          <a:p>
            <a:fld id="{3F5CA374-F155-4018-B53B-BE4B1A91F3F1}" type="slidenum">
              <a:rPr lang="en-US" altLang="zh-CN"/>
              <a:pPr/>
              <a:t>‹#›</a:t>
            </a:fld>
            <a:endParaRPr lang="en-US" altLang="zh-CN"/>
          </a:p>
        </p:txBody>
      </p:sp>
    </p:spTree>
    <p:extLst>
      <p:ext uri="{BB962C8B-B14F-4D97-AF65-F5344CB8AC3E}">
        <p14:creationId xmlns:p14="http://schemas.microsoft.com/office/powerpoint/2010/main" val="4212484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00E877-7292-4F77-90C9-0F5AD747D1E4}"/>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49F0F6-5B5B-4FBE-9892-4644649A7356}"/>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3BBF01-4C5A-4EC1-992F-BD3E87696BF6}"/>
              </a:ext>
            </a:extLst>
          </p:cNvPr>
          <p:cNvSpPr>
            <a:spLocks noGrp="1"/>
          </p:cNvSpPr>
          <p:nvPr>
            <p:ph type="dt" sz="half" idx="10"/>
          </p:nvPr>
        </p:nvSpPr>
        <p:spPr/>
        <p:txBody>
          <a:bodyPr/>
          <a:lstStyle>
            <a:lvl1pPr>
              <a:defRPr/>
            </a:lvl1pPr>
          </a:lstStyle>
          <a:p>
            <a:r>
              <a:rPr lang="zh-CN" altLang="en-US"/>
              <a:t>普通天文学</a:t>
            </a:r>
          </a:p>
        </p:txBody>
      </p:sp>
      <p:sp>
        <p:nvSpPr>
          <p:cNvPr id="5" name="页脚占位符 4">
            <a:extLst>
              <a:ext uri="{FF2B5EF4-FFF2-40B4-BE49-F238E27FC236}">
                <a16:creationId xmlns:a16="http://schemas.microsoft.com/office/drawing/2014/main" id="{E1A0AF2D-CC8C-43C6-A1C2-F051B39137AC}"/>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5AEDDE8-223D-4B99-B82C-9BEBF7DD0D2E}"/>
              </a:ext>
            </a:extLst>
          </p:cNvPr>
          <p:cNvSpPr>
            <a:spLocks noGrp="1"/>
          </p:cNvSpPr>
          <p:nvPr>
            <p:ph type="sldNum" sz="quarter" idx="12"/>
          </p:nvPr>
        </p:nvSpPr>
        <p:spPr/>
        <p:txBody>
          <a:bodyPr/>
          <a:lstStyle>
            <a:lvl1pPr>
              <a:defRPr/>
            </a:lvl1pPr>
          </a:lstStyle>
          <a:p>
            <a:fld id="{468F03AA-7991-4A46-817C-39A1A94F8327}" type="slidenum">
              <a:rPr lang="en-US" altLang="zh-CN"/>
              <a:pPr/>
              <a:t>‹#›</a:t>
            </a:fld>
            <a:endParaRPr lang="en-US" altLang="zh-CN"/>
          </a:p>
        </p:txBody>
      </p:sp>
    </p:spTree>
    <p:extLst>
      <p:ext uri="{BB962C8B-B14F-4D97-AF65-F5344CB8AC3E}">
        <p14:creationId xmlns:p14="http://schemas.microsoft.com/office/powerpoint/2010/main" val="427587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4EFAE-33E7-4B7B-A26E-7B9B47316C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F8A664-5E64-4DB1-8529-BED477B33E2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5B479C-28D4-4A4E-9140-CC2177C05024}"/>
              </a:ext>
            </a:extLst>
          </p:cNvPr>
          <p:cNvSpPr>
            <a:spLocks noGrp="1"/>
          </p:cNvSpPr>
          <p:nvPr>
            <p:ph type="dt" sz="half" idx="10"/>
          </p:nvPr>
        </p:nvSpPr>
        <p:spPr/>
        <p:txBody>
          <a:bodyPr/>
          <a:lstStyle>
            <a:lvl1pPr>
              <a:defRPr/>
            </a:lvl1pPr>
          </a:lstStyle>
          <a:p>
            <a:r>
              <a:rPr lang="zh-CN" altLang="en-US"/>
              <a:t>普通天文学</a:t>
            </a:r>
          </a:p>
        </p:txBody>
      </p:sp>
      <p:sp>
        <p:nvSpPr>
          <p:cNvPr id="5" name="页脚占位符 4">
            <a:extLst>
              <a:ext uri="{FF2B5EF4-FFF2-40B4-BE49-F238E27FC236}">
                <a16:creationId xmlns:a16="http://schemas.microsoft.com/office/drawing/2014/main" id="{50C9493B-7E4D-45BD-8EEC-D9D409EBB4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3D80542-6844-4A42-AB9A-7A26F7E02681}"/>
              </a:ext>
            </a:extLst>
          </p:cNvPr>
          <p:cNvSpPr>
            <a:spLocks noGrp="1"/>
          </p:cNvSpPr>
          <p:nvPr>
            <p:ph type="sldNum" sz="quarter" idx="12"/>
          </p:nvPr>
        </p:nvSpPr>
        <p:spPr/>
        <p:txBody>
          <a:bodyPr/>
          <a:lstStyle>
            <a:lvl1pPr>
              <a:defRPr/>
            </a:lvl1pPr>
          </a:lstStyle>
          <a:p>
            <a:fld id="{B9F5612C-DA38-43B1-9613-ABF8896A8B79}" type="slidenum">
              <a:rPr lang="en-US" altLang="zh-CN"/>
              <a:pPr/>
              <a:t>‹#›</a:t>
            </a:fld>
            <a:endParaRPr lang="en-US" altLang="zh-CN"/>
          </a:p>
        </p:txBody>
      </p:sp>
    </p:spTree>
    <p:extLst>
      <p:ext uri="{BB962C8B-B14F-4D97-AF65-F5344CB8AC3E}">
        <p14:creationId xmlns:p14="http://schemas.microsoft.com/office/powerpoint/2010/main" val="126941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C4389-DCF0-42AE-BD1A-9FA08480F8B1}"/>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A3CFA1-8BBC-467B-9646-4949076FFE68}"/>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CF4B4157-11BB-4D97-BA47-D32AABFF47BC}"/>
              </a:ext>
            </a:extLst>
          </p:cNvPr>
          <p:cNvSpPr>
            <a:spLocks noGrp="1"/>
          </p:cNvSpPr>
          <p:nvPr>
            <p:ph type="dt" sz="half" idx="10"/>
          </p:nvPr>
        </p:nvSpPr>
        <p:spPr/>
        <p:txBody>
          <a:bodyPr/>
          <a:lstStyle>
            <a:lvl1pPr>
              <a:defRPr/>
            </a:lvl1pPr>
          </a:lstStyle>
          <a:p>
            <a:r>
              <a:rPr lang="zh-CN" altLang="en-US"/>
              <a:t>普通天文学</a:t>
            </a:r>
          </a:p>
        </p:txBody>
      </p:sp>
      <p:sp>
        <p:nvSpPr>
          <p:cNvPr id="5" name="页脚占位符 4">
            <a:extLst>
              <a:ext uri="{FF2B5EF4-FFF2-40B4-BE49-F238E27FC236}">
                <a16:creationId xmlns:a16="http://schemas.microsoft.com/office/drawing/2014/main" id="{CF58D016-7625-4B79-AF62-D33D58C2A5D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4F29BFC-813A-4252-960D-C8EFA2B70AB4}"/>
              </a:ext>
            </a:extLst>
          </p:cNvPr>
          <p:cNvSpPr>
            <a:spLocks noGrp="1"/>
          </p:cNvSpPr>
          <p:nvPr>
            <p:ph type="sldNum" sz="quarter" idx="12"/>
          </p:nvPr>
        </p:nvSpPr>
        <p:spPr/>
        <p:txBody>
          <a:bodyPr/>
          <a:lstStyle>
            <a:lvl1pPr>
              <a:defRPr/>
            </a:lvl1pPr>
          </a:lstStyle>
          <a:p>
            <a:fld id="{1C655608-F84A-4BD7-8F0D-C8E2D7E114DD}" type="slidenum">
              <a:rPr lang="en-US" altLang="zh-CN"/>
              <a:pPr/>
              <a:t>‹#›</a:t>
            </a:fld>
            <a:endParaRPr lang="en-US" altLang="zh-CN"/>
          </a:p>
        </p:txBody>
      </p:sp>
    </p:spTree>
    <p:extLst>
      <p:ext uri="{BB962C8B-B14F-4D97-AF65-F5344CB8AC3E}">
        <p14:creationId xmlns:p14="http://schemas.microsoft.com/office/powerpoint/2010/main" val="275640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15AC6-02B0-4530-BABB-69CD50AEEC8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6CD4AA-4F66-4A75-83DB-373CF9A79657}"/>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6A23A0A-DABB-4E99-BDE5-AAD937B61DA4}"/>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F267036-49E4-4048-B50F-6F175F1B4604}"/>
              </a:ext>
            </a:extLst>
          </p:cNvPr>
          <p:cNvSpPr>
            <a:spLocks noGrp="1"/>
          </p:cNvSpPr>
          <p:nvPr>
            <p:ph type="dt" sz="half" idx="10"/>
          </p:nvPr>
        </p:nvSpPr>
        <p:spPr/>
        <p:txBody>
          <a:bodyPr/>
          <a:lstStyle>
            <a:lvl1pPr>
              <a:defRPr/>
            </a:lvl1pPr>
          </a:lstStyle>
          <a:p>
            <a:r>
              <a:rPr lang="zh-CN" altLang="en-US"/>
              <a:t>普通天文学</a:t>
            </a:r>
          </a:p>
        </p:txBody>
      </p:sp>
      <p:sp>
        <p:nvSpPr>
          <p:cNvPr id="6" name="页脚占位符 5">
            <a:extLst>
              <a:ext uri="{FF2B5EF4-FFF2-40B4-BE49-F238E27FC236}">
                <a16:creationId xmlns:a16="http://schemas.microsoft.com/office/drawing/2014/main" id="{69112A53-CAEE-471F-9D16-34798368EC6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8A9EB74-2D37-41EA-9F87-7209AB68FC16}"/>
              </a:ext>
            </a:extLst>
          </p:cNvPr>
          <p:cNvSpPr>
            <a:spLocks noGrp="1"/>
          </p:cNvSpPr>
          <p:nvPr>
            <p:ph type="sldNum" sz="quarter" idx="12"/>
          </p:nvPr>
        </p:nvSpPr>
        <p:spPr/>
        <p:txBody>
          <a:bodyPr/>
          <a:lstStyle>
            <a:lvl1pPr>
              <a:defRPr/>
            </a:lvl1pPr>
          </a:lstStyle>
          <a:p>
            <a:fld id="{2CF2E8BF-EDF8-4B13-BDC0-890536AC2194}" type="slidenum">
              <a:rPr lang="en-US" altLang="zh-CN"/>
              <a:pPr/>
              <a:t>‹#›</a:t>
            </a:fld>
            <a:endParaRPr lang="en-US" altLang="zh-CN"/>
          </a:p>
        </p:txBody>
      </p:sp>
    </p:spTree>
    <p:extLst>
      <p:ext uri="{BB962C8B-B14F-4D97-AF65-F5344CB8AC3E}">
        <p14:creationId xmlns:p14="http://schemas.microsoft.com/office/powerpoint/2010/main" val="4102171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BA6D6-8D67-484A-BBF9-54868088850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4F5E5D6-447B-4908-AA4F-EE3895CBB21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DEE3B65-01BF-4EBC-8679-A6008980F29D}"/>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45BFDAD-FBB3-4A8A-8B7C-90D9F475B31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3C20BE5-BFC6-44B1-92B0-66E6786AD5EB}"/>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67F3F20-3286-4881-BE36-F2001A5922FA}"/>
              </a:ext>
            </a:extLst>
          </p:cNvPr>
          <p:cNvSpPr>
            <a:spLocks noGrp="1"/>
          </p:cNvSpPr>
          <p:nvPr>
            <p:ph type="dt" sz="half" idx="10"/>
          </p:nvPr>
        </p:nvSpPr>
        <p:spPr/>
        <p:txBody>
          <a:bodyPr/>
          <a:lstStyle>
            <a:lvl1pPr>
              <a:defRPr/>
            </a:lvl1pPr>
          </a:lstStyle>
          <a:p>
            <a:r>
              <a:rPr lang="zh-CN" altLang="en-US"/>
              <a:t>普通天文学</a:t>
            </a:r>
          </a:p>
        </p:txBody>
      </p:sp>
      <p:sp>
        <p:nvSpPr>
          <p:cNvPr id="8" name="页脚占位符 7">
            <a:extLst>
              <a:ext uri="{FF2B5EF4-FFF2-40B4-BE49-F238E27FC236}">
                <a16:creationId xmlns:a16="http://schemas.microsoft.com/office/drawing/2014/main" id="{C04E2053-75BC-4313-BC0B-DF509F94416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EC3EC5B-75D4-40E8-B986-49CC544814B4}"/>
              </a:ext>
            </a:extLst>
          </p:cNvPr>
          <p:cNvSpPr>
            <a:spLocks noGrp="1"/>
          </p:cNvSpPr>
          <p:nvPr>
            <p:ph type="sldNum" sz="quarter" idx="12"/>
          </p:nvPr>
        </p:nvSpPr>
        <p:spPr/>
        <p:txBody>
          <a:bodyPr/>
          <a:lstStyle>
            <a:lvl1pPr>
              <a:defRPr/>
            </a:lvl1pPr>
          </a:lstStyle>
          <a:p>
            <a:fld id="{41BFD254-2CB0-465B-A150-55A509EFDAC8}" type="slidenum">
              <a:rPr lang="en-US" altLang="zh-CN"/>
              <a:pPr/>
              <a:t>‹#›</a:t>
            </a:fld>
            <a:endParaRPr lang="en-US" altLang="zh-CN"/>
          </a:p>
        </p:txBody>
      </p:sp>
    </p:spTree>
    <p:extLst>
      <p:ext uri="{BB962C8B-B14F-4D97-AF65-F5344CB8AC3E}">
        <p14:creationId xmlns:p14="http://schemas.microsoft.com/office/powerpoint/2010/main" val="2145361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B5FC8-0062-44CE-AE01-2CD7FEABC6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1E5D17-D2FD-4C92-B7D3-B9F30D4ED50B}"/>
              </a:ext>
            </a:extLst>
          </p:cNvPr>
          <p:cNvSpPr>
            <a:spLocks noGrp="1"/>
          </p:cNvSpPr>
          <p:nvPr>
            <p:ph type="dt" sz="half" idx="10"/>
          </p:nvPr>
        </p:nvSpPr>
        <p:spPr/>
        <p:txBody>
          <a:bodyPr/>
          <a:lstStyle>
            <a:lvl1pPr>
              <a:defRPr/>
            </a:lvl1pPr>
          </a:lstStyle>
          <a:p>
            <a:r>
              <a:rPr lang="zh-CN" altLang="en-US"/>
              <a:t>普通天文学</a:t>
            </a:r>
          </a:p>
        </p:txBody>
      </p:sp>
      <p:sp>
        <p:nvSpPr>
          <p:cNvPr id="4" name="页脚占位符 3">
            <a:extLst>
              <a:ext uri="{FF2B5EF4-FFF2-40B4-BE49-F238E27FC236}">
                <a16:creationId xmlns:a16="http://schemas.microsoft.com/office/drawing/2014/main" id="{D20B8ABB-06B1-469A-992A-D4B2E27BCB9D}"/>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CF7EEAA-F693-40EF-A843-5A0E93110E66}"/>
              </a:ext>
            </a:extLst>
          </p:cNvPr>
          <p:cNvSpPr>
            <a:spLocks noGrp="1"/>
          </p:cNvSpPr>
          <p:nvPr>
            <p:ph type="sldNum" sz="quarter" idx="12"/>
          </p:nvPr>
        </p:nvSpPr>
        <p:spPr/>
        <p:txBody>
          <a:bodyPr/>
          <a:lstStyle>
            <a:lvl1pPr>
              <a:defRPr/>
            </a:lvl1pPr>
          </a:lstStyle>
          <a:p>
            <a:fld id="{1B27FFE0-C012-4DFD-A418-0958F7142965}" type="slidenum">
              <a:rPr lang="en-US" altLang="zh-CN"/>
              <a:pPr/>
              <a:t>‹#›</a:t>
            </a:fld>
            <a:endParaRPr lang="en-US" altLang="zh-CN"/>
          </a:p>
        </p:txBody>
      </p:sp>
    </p:spTree>
    <p:extLst>
      <p:ext uri="{BB962C8B-B14F-4D97-AF65-F5344CB8AC3E}">
        <p14:creationId xmlns:p14="http://schemas.microsoft.com/office/powerpoint/2010/main" val="27016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623FF2-8A99-4318-A044-57892BBC5F03}"/>
              </a:ext>
            </a:extLst>
          </p:cNvPr>
          <p:cNvSpPr>
            <a:spLocks noGrp="1"/>
          </p:cNvSpPr>
          <p:nvPr>
            <p:ph type="dt" sz="half" idx="10"/>
          </p:nvPr>
        </p:nvSpPr>
        <p:spPr/>
        <p:txBody>
          <a:bodyPr/>
          <a:lstStyle>
            <a:lvl1pPr>
              <a:defRPr/>
            </a:lvl1pPr>
          </a:lstStyle>
          <a:p>
            <a:r>
              <a:rPr lang="zh-CN" altLang="en-US"/>
              <a:t>普通天文学</a:t>
            </a:r>
          </a:p>
        </p:txBody>
      </p:sp>
      <p:sp>
        <p:nvSpPr>
          <p:cNvPr id="3" name="页脚占位符 2">
            <a:extLst>
              <a:ext uri="{FF2B5EF4-FFF2-40B4-BE49-F238E27FC236}">
                <a16:creationId xmlns:a16="http://schemas.microsoft.com/office/drawing/2014/main" id="{856CD208-896E-438C-A9D2-BEC15622D26F}"/>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E9F73DAA-9E6C-47E6-999A-917A11FEC27D}"/>
              </a:ext>
            </a:extLst>
          </p:cNvPr>
          <p:cNvSpPr>
            <a:spLocks noGrp="1"/>
          </p:cNvSpPr>
          <p:nvPr>
            <p:ph type="sldNum" sz="quarter" idx="12"/>
          </p:nvPr>
        </p:nvSpPr>
        <p:spPr/>
        <p:txBody>
          <a:bodyPr/>
          <a:lstStyle>
            <a:lvl1pPr>
              <a:defRPr/>
            </a:lvl1pPr>
          </a:lstStyle>
          <a:p>
            <a:fld id="{07D1F273-E12A-4557-B711-B628C96C1E95}" type="slidenum">
              <a:rPr lang="en-US" altLang="zh-CN"/>
              <a:pPr/>
              <a:t>‹#›</a:t>
            </a:fld>
            <a:endParaRPr lang="en-US" altLang="zh-CN"/>
          </a:p>
        </p:txBody>
      </p:sp>
    </p:spTree>
    <p:extLst>
      <p:ext uri="{BB962C8B-B14F-4D97-AF65-F5344CB8AC3E}">
        <p14:creationId xmlns:p14="http://schemas.microsoft.com/office/powerpoint/2010/main" val="92683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DAF85-F03F-499D-9562-F92AA2A6BD9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12A3C2-1F60-487D-9E0F-55248DA25B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2FC135F-D893-4F94-8304-DB091912A23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2537353-5BEC-4F9C-9907-F4FB3F3AC7E0}"/>
              </a:ext>
            </a:extLst>
          </p:cNvPr>
          <p:cNvSpPr>
            <a:spLocks noGrp="1"/>
          </p:cNvSpPr>
          <p:nvPr>
            <p:ph type="dt" sz="half" idx="10"/>
          </p:nvPr>
        </p:nvSpPr>
        <p:spPr/>
        <p:txBody>
          <a:bodyPr/>
          <a:lstStyle>
            <a:lvl1pPr>
              <a:defRPr/>
            </a:lvl1pPr>
          </a:lstStyle>
          <a:p>
            <a:r>
              <a:rPr lang="zh-CN" altLang="en-US"/>
              <a:t>普通天文学</a:t>
            </a:r>
          </a:p>
        </p:txBody>
      </p:sp>
      <p:sp>
        <p:nvSpPr>
          <p:cNvPr id="6" name="页脚占位符 5">
            <a:extLst>
              <a:ext uri="{FF2B5EF4-FFF2-40B4-BE49-F238E27FC236}">
                <a16:creationId xmlns:a16="http://schemas.microsoft.com/office/drawing/2014/main" id="{0F92A99B-5200-4018-8185-D9C7A68C58F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8C1ED843-F731-4530-9A85-1D0755800B06}"/>
              </a:ext>
            </a:extLst>
          </p:cNvPr>
          <p:cNvSpPr>
            <a:spLocks noGrp="1"/>
          </p:cNvSpPr>
          <p:nvPr>
            <p:ph type="sldNum" sz="quarter" idx="12"/>
          </p:nvPr>
        </p:nvSpPr>
        <p:spPr/>
        <p:txBody>
          <a:bodyPr/>
          <a:lstStyle>
            <a:lvl1pPr>
              <a:defRPr/>
            </a:lvl1pPr>
          </a:lstStyle>
          <a:p>
            <a:fld id="{BFA38DB1-885D-427C-BB93-73CF70FD30B2}" type="slidenum">
              <a:rPr lang="en-US" altLang="zh-CN"/>
              <a:pPr/>
              <a:t>‹#›</a:t>
            </a:fld>
            <a:endParaRPr lang="en-US" altLang="zh-CN"/>
          </a:p>
        </p:txBody>
      </p:sp>
    </p:spTree>
    <p:extLst>
      <p:ext uri="{BB962C8B-B14F-4D97-AF65-F5344CB8AC3E}">
        <p14:creationId xmlns:p14="http://schemas.microsoft.com/office/powerpoint/2010/main" val="121482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70A08-C8DF-40E1-BA05-240CC4E3B5CA}"/>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C77420-1DD0-4BA1-A8EA-0964CED6D3B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1C9FAB3-D1E5-4E97-949B-C5BC074160A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A520B3E-3847-4FB1-80A0-F2067B33120F}"/>
              </a:ext>
            </a:extLst>
          </p:cNvPr>
          <p:cNvSpPr>
            <a:spLocks noGrp="1"/>
          </p:cNvSpPr>
          <p:nvPr>
            <p:ph type="dt" sz="half" idx="10"/>
          </p:nvPr>
        </p:nvSpPr>
        <p:spPr/>
        <p:txBody>
          <a:bodyPr/>
          <a:lstStyle>
            <a:lvl1pPr>
              <a:defRPr/>
            </a:lvl1pPr>
          </a:lstStyle>
          <a:p>
            <a:r>
              <a:rPr lang="zh-CN" altLang="en-US"/>
              <a:t>普通天文学</a:t>
            </a:r>
          </a:p>
        </p:txBody>
      </p:sp>
      <p:sp>
        <p:nvSpPr>
          <p:cNvPr id="6" name="页脚占位符 5">
            <a:extLst>
              <a:ext uri="{FF2B5EF4-FFF2-40B4-BE49-F238E27FC236}">
                <a16:creationId xmlns:a16="http://schemas.microsoft.com/office/drawing/2014/main" id="{6D84E510-DE25-458B-99D0-2EC2C1334B0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846342A-599F-4937-93A0-1D99688A8D59}"/>
              </a:ext>
            </a:extLst>
          </p:cNvPr>
          <p:cNvSpPr>
            <a:spLocks noGrp="1"/>
          </p:cNvSpPr>
          <p:nvPr>
            <p:ph type="sldNum" sz="quarter" idx="12"/>
          </p:nvPr>
        </p:nvSpPr>
        <p:spPr/>
        <p:txBody>
          <a:bodyPr/>
          <a:lstStyle>
            <a:lvl1pPr>
              <a:defRPr/>
            </a:lvl1pPr>
          </a:lstStyle>
          <a:p>
            <a:fld id="{23AD73A5-8A57-4CAA-85F7-65C96432BBC6}" type="slidenum">
              <a:rPr lang="en-US" altLang="zh-CN"/>
              <a:pPr/>
              <a:t>‹#›</a:t>
            </a:fld>
            <a:endParaRPr lang="en-US" altLang="zh-CN"/>
          </a:p>
        </p:txBody>
      </p:sp>
    </p:spTree>
    <p:extLst>
      <p:ext uri="{BB962C8B-B14F-4D97-AF65-F5344CB8AC3E}">
        <p14:creationId xmlns:p14="http://schemas.microsoft.com/office/powerpoint/2010/main" val="180208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FD17489-AEE4-461F-924F-2FACB4ADB532}"/>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a:extLst>
              <a:ext uri="{FF2B5EF4-FFF2-40B4-BE49-F238E27FC236}">
                <a16:creationId xmlns:a16="http://schemas.microsoft.com/office/drawing/2014/main" id="{59953DD4-D21C-48E6-A3C1-126D094E923F}"/>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a:extLst>
              <a:ext uri="{FF2B5EF4-FFF2-40B4-BE49-F238E27FC236}">
                <a16:creationId xmlns:a16="http://schemas.microsoft.com/office/drawing/2014/main" id="{2FEE4AD8-0268-4DF8-9162-CC06BCC01CAC}"/>
              </a:ext>
            </a:extLst>
          </p:cNvPr>
          <p:cNvSpPr>
            <a:spLocks noGrp="1" noChangeArrowheads="1"/>
          </p:cNvSpPr>
          <p:nvPr>
            <p:ph type="dt" sz="half" idx="4294967295"/>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b="1">
                <a:latin typeface="楷体_GB2312" pitchFamily="1" charset="-122"/>
                <a:ea typeface="楷体_GB2312" pitchFamily="1" charset="-122"/>
              </a:defRPr>
            </a:lvl1pPr>
          </a:lstStyle>
          <a:p>
            <a:r>
              <a:rPr lang="zh-CN" altLang="en-US"/>
              <a:t>普通天文学</a:t>
            </a:r>
          </a:p>
        </p:txBody>
      </p:sp>
      <p:sp>
        <p:nvSpPr>
          <p:cNvPr id="1029" name="Rectangle 5">
            <a:extLst>
              <a:ext uri="{FF2B5EF4-FFF2-40B4-BE49-F238E27FC236}">
                <a16:creationId xmlns:a16="http://schemas.microsoft.com/office/drawing/2014/main" id="{9A622651-92D9-41C5-B5A9-0BDFA02D619E}"/>
              </a:ext>
            </a:extLst>
          </p:cNvPr>
          <p:cNvSpPr>
            <a:spLocks noGrp="1" noChangeArrowheads="1"/>
          </p:cNvSpPr>
          <p:nvPr>
            <p:ph type="ftr" sz="quarter" idx="4294967295"/>
          </p:nvPr>
        </p:nvSpPr>
        <p:spPr bwMode="auto">
          <a:xfrm>
            <a:off x="3124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57BE43BB-7205-4D66-B48A-3DA9B433EAD2}"/>
              </a:ext>
            </a:extLst>
          </p:cNvPr>
          <p:cNvSpPr>
            <a:spLocks noGrp="1" noChangeArrowheads="1"/>
          </p:cNvSpPr>
          <p:nvPr>
            <p:ph type="sldNum" sz="quarter" idx="4294967295"/>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6C126184-4052-4071-99CF-5DD63453361D}"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video" Target="file:///F:\&#25105;&#30340;&#25991;&#26723;\&#25945;&#23398;\&#26222;&#36890;&#22825;&#25991;\chapter01\Parallax.mpeg" TargetMode="External"/><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日期占位符 3">
            <a:extLst>
              <a:ext uri="{FF2B5EF4-FFF2-40B4-BE49-F238E27FC236}">
                <a16:creationId xmlns:a16="http://schemas.microsoft.com/office/drawing/2014/main" id="{CFB865D8-1475-4446-AB0E-DF3E53B35AA7}"/>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天文学</a:t>
            </a:r>
          </a:p>
        </p:txBody>
      </p:sp>
      <p:pic>
        <p:nvPicPr>
          <p:cNvPr id="3075" name="Picture 2" descr="7">
            <a:extLst>
              <a:ext uri="{FF2B5EF4-FFF2-40B4-BE49-F238E27FC236}">
                <a16:creationId xmlns:a16="http://schemas.microsoft.com/office/drawing/2014/main" id="{A11EFEC6-35BF-4279-A4F7-8FCC2E7C2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463" y="-242888"/>
            <a:ext cx="11731626" cy="721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4">
            <a:extLst>
              <a:ext uri="{FF2B5EF4-FFF2-40B4-BE49-F238E27FC236}">
                <a16:creationId xmlns:a16="http://schemas.microsoft.com/office/drawing/2014/main" id="{A4089F12-7E5D-4275-9446-A59C0544619A}"/>
              </a:ext>
            </a:extLst>
          </p:cNvPr>
          <p:cNvSpPr>
            <a:spLocks noChangeArrowheads="1"/>
          </p:cNvSpPr>
          <p:nvPr/>
        </p:nvSpPr>
        <p:spPr bwMode="auto">
          <a:xfrm>
            <a:off x="539750" y="1887538"/>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4400" b="1">
                <a:solidFill>
                  <a:schemeClr val="bg1"/>
                </a:solidFill>
                <a:latin typeface="楷体_GB2312" pitchFamily="1" charset="-122"/>
                <a:ea typeface="楷体_GB2312" pitchFamily="1" charset="-122"/>
              </a:rPr>
              <a:t>第七章    恒   星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a:extLst>
              <a:ext uri="{FF2B5EF4-FFF2-40B4-BE49-F238E27FC236}">
                <a16:creationId xmlns:a16="http://schemas.microsoft.com/office/drawing/2014/main" id="{9477FF77-9E90-42F2-A469-B6FE9CE64FDE}"/>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2291" name="Rectangle 2">
            <a:extLst>
              <a:ext uri="{FF2B5EF4-FFF2-40B4-BE49-F238E27FC236}">
                <a16:creationId xmlns:a16="http://schemas.microsoft.com/office/drawing/2014/main" id="{F91FE5C1-F77A-4D61-AAA9-BBC5C82B10B8}"/>
              </a:ext>
            </a:extLst>
          </p:cNvPr>
          <p:cNvSpPr>
            <a:spLocks noGrp="1" noChangeArrowheads="1"/>
          </p:cNvSpPr>
          <p:nvPr>
            <p:ph idx="4294967295"/>
          </p:nvPr>
        </p:nvSpPr>
        <p:spPr>
          <a:xfrm>
            <a:off x="468313" y="1773238"/>
            <a:ext cx="8207375" cy="4319587"/>
          </a:xfrm>
          <a:ln/>
        </p:spPr>
        <p:txBody>
          <a:bodyPr/>
          <a:lstStyle/>
          <a:p>
            <a:pPr>
              <a:lnSpc>
                <a:spcPct val="130000"/>
              </a:lnSpc>
              <a:spcBef>
                <a:spcPct val="0"/>
              </a:spcBef>
              <a:buFontTx/>
              <a:buNone/>
            </a:pPr>
            <a:r>
              <a:rPr lang="zh-CN" altLang="en-US" b="1"/>
              <a:t>测量距离是天文学研究中最基本的问题。</a:t>
            </a:r>
          </a:p>
          <a:p>
            <a:pPr>
              <a:lnSpc>
                <a:spcPct val="130000"/>
              </a:lnSpc>
              <a:spcBef>
                <a:spcPct val="0"/>
              </a:spcBef>
              <a:buFontTx/>
              <a:buNone/>
            </a:pPr>
            <a:endParaRPr lang="zh-CN" altLang="en-US" b="1"/>
          </a:p>
          <a:p>
            <a:pPr>
              <a:lnSpc>
                <a:spcPct val="130000"/>
              </a:lnSpc>
              <a:spcBef>
                <a:spcPct val="0"/>
              </a:spcBef>
              <a:buFontTx/>
              <a:buNone/>
            </a:pPr>
            <a:r>
              <a:rPr lang="zh-CN" altLang="en-US" b="1"/>
              <a:t>       </a:t>
            </a:r>
            <a:r>
              <a:rPr lang="zh-CN" altLang="en-US" b="1">
                <a:ea typeface="楷体_GB2312" pitchFamily="1" charset="-122"/>
              </a:rPr>
              <a:t>不知道恒星的距离就不能确定恒星空间的真实分布、运动速度、大小和质量、发射电磁波的真实强度，等等。</a:t>
            </a:r>
          </a:p>
          <a:p>
            <a:pPr eaLnBrk="1" hangingPunct="1">
              <a:buFontTx/>
              <a:buNone/>
            </a:pPr>
            <a:endParaRPr lang="en-US" altLang="zh-CN" b="1">
              <a:ea typeface="楷体_GB2312" pitchFamily="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a:extLst>
              <a:ext uri="{FF2B5EF4-FFF2-40B4-BE49-F238E27FC236}">
                <a16:creationId xmlns:a16="http://schemas.microsoft.com/office/drawing/2014/main" id="{D5837353-973E-4E9D-91CC-7CD5E219376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3315" name="Rectangle 2">
            <a:extLst>
              <a:ext uri="{FF2B5EF4-FFF2-40B4-BE49-F238E27FC236}">
                <a16:creationId xmlns:a16="http://schemas.microsoft.com/office/drawing/2014/main" id="{B268D13B-2436-4C2B-A420-419D064AE626}"/>
              </a:ext>
            </a:extLst>
          </p:cNvPr>
          <p:cNvSpPr>
            <a:spLocks noGrp="1" noChangeArrowheads="1"/>
          </p:cNvSpPr>
          <p:nvPr>
            <p:ph idx="4294967295"/>
          </p:nvPr>
        </p:nvSpPr>
        <p:spPr>
          <a:xfrm>
            <a:off x="609600" y="914400"/>
            <a:ext cx="7772400" cy="2057400"/>
          </a:xfrm>
          <a:ln/>
        </p:spPr>
        <p:txBody>
          <a:bodyPr/>
          <a:lstStyle/>
          <a:p>
            <a:pPr eaLnBrk="1" hangingPunct="1">
              <a:buFontTx/>
              <a:buNone/>
            </a:pPr>
            <a:r>
              <a:rPr lang="en-US" altLang="zh-CN" b="1">
                <a:latin typeface="楷体_GB2312" pitchFamily="1" charset="-122"/>
                <a:ea typeface="楷体_GB2312" pitchFamily="1" charset="-122"/>
              </a:rPr>
              <a:t>(1) </a:t>
            </a:r>
            <a:r>
              <a:rPr lang="zh-CN" altLang="en-US" b="1">
                <a:latin typeface="楷体_GB2312" pitchFamily="1" charset="-122"/>
                <a:ea typeface="楷体_GB2312" pitchFamily="1" charset="-122"/>
              </a:rPr>
              <a:t>三角视差法 </a:t>
            </a:r>
          </a:p>
          <a:p>
            <a:pPr eaLnBrk="1" hangingPunct="1">
              <a:buFontTx/>
              <a:buNone/>
            </a:pPr>
            <a:r>
              <a:rPr lang="zh-CN" altLang="en-US" b="1">
                <a:latin typeface="楷体_GB2312" pitchFamily="1" charset="-122"/>
                <a:ea typeface="楷体_GB2312" pitchFamily="1" charset="-122"/>
              </a:rPr>
              <a:t>   利用三角法测量恒星的距离 </a:t>
            </a:r>
          </a:p>
          <a:p>
            <a:pPr eaLnBrk="1" hangingPunct="1">
              <a:buFontTx/>
              <a:buNone/>
            </a:pPr>
            <a:r>
              <a:rPr lang="zh-CN" altLang="en-US" b="1">
                <a:latin typeface="楷体_GB2312" pitchFamily="1" charset="-122"/>
                <a:ea typeface="楷体_GB2312" pitchFamily="1" charset="-122"/>
              </a:rPr>
              <a:t>	基线越长，可测量的恒星距离越远。</a:t>
            </a:r>
            <a:r>
              <a:rPr lang="zh-CN" altLang="en-US" sz="4000" b="1">
                <a:latin typeface="楷体_GB2312" pitchFamily="1" charset="-122"/>
                <a:ea typeface="楷体_GB2312" pitchFamily="1" charset="-122"/>
              </a:rPr>
              <a:t> </a:t>
            </a:r>
          </a:p>
        </p:txBody>
      </p:sp>
      <p:pic>
        <p:nvPicPr>
          <p:cNvPr id="13316" name="Picture 3">
            <a:extLst>
              <a:ext uri="{FF2B5EF4-FFF2-40B4-BE49-F238E27FC236}">
                <a16:creationId xmlns:a16="http://schemas.microsoft.com/office/drawing/2014/main" id="{7D506738-CB10-47BC-9A9B-EDBF57ED9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194050"/>
            <a:ext cx="41148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4">
            <a:extLst>
              <a:ext uri="{FF2B5EF4-FFF2-40B4-BE49-F238E27FC236}">
                <a16:creationId xmlns:a16="http://schemas.microsoft.com/office/drawing/2014/main" id="{51F1CDFE-1C77-4BDD-847A-9B47BF2379D9}"/>
              </a:ext>
            </a:extLst>
          </p:cNvPr>
          <p:cNvSpPr txBox="1">
            <a:spLocks noChangeArrowheads="1"/>
          </p:cNvSpPr>
          <p:nvPr/>
        </p:nvSpPr>
        <p:spPr bwMode="auto">
          <a:xfrm>
            <a:off x="5410200" y="4343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i="1">
                <a:latin typeface="Times New Roman" panose="02020603050405020304" pitchFamily="18" charset="0"/>
              </a:rPr>
              <a:t>D</a:t>
            </a:r>
            <a:r>
              <a:rPr lang="en-US" altLang="zh-CN" sz="2400">
                <a:latin typeface="Times New Roman" panose="02020603050405020304" pitchFamily="18" charset="0"/>
              </a:rPr>
              <a:t> = </a:t>
            </a:r>
            <a:r>
              <a:rPr lang="en-US" altLang="zh-CN" sz="2400" i="1">
                <a:latin typeface="Times New Roman" panose="02020603050405020304" pitchFamily="18" charset="0"/>
              </a:rPr>
              <a:t>B</a:t>
            </a:r>
            <a:r>
              <a:rPr lang="en-US" altLang="zh-CN" sz="2400">
                <a:latin typeface="Times New Roman" panose="02020603050405020304" pitchFamily="18" charset="0"/>
              </a:rPr>
              <a:t>/sin</a:t>
            </a:r>
            <a:r>
              <a:rPr lang="en-US" altLang="zh-CN" sz="2400" i="1">
                <a:latin typeface="Symbol" panose="05050102010706020507" pitchFamily="18" charset="2"/>
              </a:rPr>
              <a:t>r</a:t>
            </a:r>
          </a:p>
        </p:txBody>
      </p:sp>
      <p:pic>
        <p:nvPicPr>
          <p:cNvPr id="13318" name="Picture 5" descr="PE07677_">
            <a:extLst>
              <a:ext uri="{FF2B5EF4-FFF2-40B4-BE49-F238E27FC236}">
                <a16:creationId xmlns:a16="http://schemas.microsoft.com/office/drawing/2014/main" id="{10A3C167-3772-497E-A462-7B81724FF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488" y="836613"/>
            <a:ext cx="1433512"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a:extLst>
              <a:ext uri="{FF2B5EF4-FFF2-40B4-BE49-F238E27FC236}">
                <a16:creationId xmlns:a16="http://schemas.microsoft.com/office/drawing/2014/main" id="{4C85DD98-E1A8-4722-9D6E-4C6891513F74}"/>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4339" name="Rectangle 2">
            <a:extLst>
              <a:ext uri="{FF2B5EF4-FFF2-40B4-BE49-F238E27FC236}">
                <a16:creationId xmlns:a16="http://schemas.microsoft.com/office/drawing/2014/main" id="{01E6FF52-D15F-4BD5-89EA-9B6DD181ACD6}"/>
              </a:ext>
            </a:extLst>
          </p:cNvPr>
          <p:cNvSpPr>
            <a:spLocks noGrp="1" noChangeArrowheads="1"/>
          </p:cNvSpPr>
          <p:nvPr>
            <p:ph idx="4294967295"/>
          </p:nvPr>
        </p:nvSpPr>
        <p:spPr>
          <a:xfrm>
            <a:off x="609600" y="609600"/>
            <a:ext cx="8001000" cy="1828800"/>
          </a:xfrm>
          <a:ln/>
        </p:spPr>
        <p:txBody>
          <a:bodyPr/>
          <a:lstStyle/>
          <a:p>
            <a:pPr marL="0" indent="0" eaLnBrk="1" hangingPunct="1">
              <a:lnSpc>
                <a:spcPct val="90000"/>
              </a:lnSpc>
              <a:buFontTx/>
              <a:buNone/>
            </a:pPr>
            <a:r>
              <a:rPr lang="zh-CN" altLang="en-US" sz="2800" b="1">
                <a:latin typeface="楷体_GB2312" pitchFamily="1" charset="-122"/>
                <a:ea typeface="楷体_GB2312" pitchFamily="1" charset="-122"/>
              </a:rPr>
              <a:t>周年视差 </a:t>
            </a:r>
            <a:r>
              <a:rPr lang="en-US" altLang="zh-CN" sz="2800" b="1">
                <a:latin typeface="楷体_GB2312" pitchFamily="1" charset="-122"/>
                <a:ea typeface="楷体_GB2312" pitchFamily="1" charset="-122"/>
              </a:rPr>
              <a:t>(annual parallax) </a:t>
            </a:r>
          </a:p>
          <a:p>
            <a:pPr marL="0" indent="0" eaLnBrk="1" hangingPunct="1">
              <a:lnSpc>
                <a:spcPct val="90000"/>
              </a:lnSpc>
              <a:buFontTx/>
              <a:buNone/>
            </a:pPr>
            <a:r>
              <a:rPr lang="zh-CN" altLang="en-US" sz="2800" b="1">
                <a:latin typeface="楷体_GB2312" pitchFamily="1" charset="-122"/>
                <a:ea typeface="楷体_GB2312" pitchFamily="1" charset="-122"/>
              </a:rPr>
              <a:t>以地球轨道半长径作为基线测量恒星的距离。</a:t>
            </a:r>
          </a:p>
          <a:p>
            <a:pPr marL="0" indent="0" eaLnBrk="1" hangingPunct="1">
              <a:lnSpc>
                <a:spcPct val="90000"/>
              </a:lnSpc>
              <a:buFontTx/>
              <a:buNone/>
            </a:pPr>
            <a:r>
              <a:rPr lang="zh-CN" altLang="en-US" sz="2800" b="1">
                <a:latin typeface="楷体_GB2312" pitchFamily="1" charset="-122"/>
                <a:ea typeface="楷体_GB2312" pitchFamily="1" charset="-122"/>
              </a:rPr>
              <a:t>周年视差是恒星相对于地球轨道半长径所张的夹角。 </a:t>
            </a:r>
          </a:p>
        </p:txBody>
      </p:sp>
      <p:pic>
        <p:nvPicPr>
          <p:cNvPr id="14340" name="Picture 3" descr="parallax">
            <a:extLst>
              <a:ext uri="{FF2B5EF4-FFF2-40B4-BE49-F238E27FC236}">
                <a16:creationId xmlns:a16="http://schemas.microsoft.com/office/drawing/2014/main" id="{FCA2322C-0AD6-456E-AB37-384440526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590800"/>
            <a:ext cx="5867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a:extLst>
              <a:ext uri="{FF2B5EF4-FFF2-40B4-BE49-F238E27FC236}">
                <a16:creationId xmlns:a16="http://schemas.microsoft.com/office/drawing/2014/main" id="{3B729D30-FDE8-42A8-9E39-AC274CC67A23}"/>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5363" name="Rectangle 2">
            <a:extLst>
              <a:ext uri="{FF2B5EF4-FFF2-40B4-BE49-F238E27FC236}">
                <a16:creationId xmlns:a16="http://schemas.microsoft.com/office/drawing/2014/main" id="{90BA65BA-4AF1-4FBC-9F62-15D5CCF8595E}"/>
              </a:ext>
            </a:extLst>
          </p:cNvPr>
          <p:cNvSpPr>
            <a:spLocks noGrp="1" noChangeArrowheads="1"/>
          </p:cNvSpPr>
          <p:nvPr>
            <p:ph type="title" idx="4294967295"/>
          </p:nvPr>
        </p:nvSpPr>
        <p:spPr>
          <a:xfrm>
            <a:off x="684213" y="404813"/>
            <a:ext cx="7772400" cy="579437"/>
          </a:xfrm>
          <a:solidFill>
            <a:srgbClr val="FFFF00"/>
          </a:solidFill>
          <a:ln/>
        </p:spPr>
        <p:txBody>
          <a:bodyPr/>
          <a:lstStyle/>
          <a:p>
            <a:pPr eaLnBrk="1" hangingPunct="1"/>
            <a:r>
              <a:rPr lang="zh-CN" altLang="en-US" sz="3600" b="1"/>
              <a:t>怎么测量周年视差</a:t>
            </a:r>
            <a:r>
              <a:rPr lang="en-US" altLang="zh-CN" sz="3600" b="1"/>
              <a:t>?</a:t>
            </a:r>
          </a:p>
        </p:txBody>
      </p:sp>
      <p:pic>
        <p:nvPicPr>
          <p:cNvPr id="15364" name="Parallax.mpeg">
            <a:hlinkClick r:id="" action="ppaction://media"/>
            <a:extLst>
              <a:ext uri="{FF2B5EF4-FFF2-40B4-BE49-F238E27FC236}">
                <a16:creationId xmlns:a16="http://schemas.microsoft.com/office/drawing/2014/main" id="{E80EABA4-7AD8-44D9-B6BF-2961DF2A246B}"/>
              </a:ext>
            </a:extLst>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23850" y="2349500"/>
            <a:ext cx="3505200" cy="337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4">
            <a:extLst>
              <a:ext uri="{FF2B5EF4-FFF2-40B4-BE49-F238E27FC236}">
                <a16:creationId xmlns:a16="http://schemas.microsoft.com/office/drawing/2014/main" id="{1AB19061-FAC3-4C04-A261-3B6F537EFB04}"/>
              </a:ext>
            </a:extLst>
          </p:cNvPr>
          <p:cNvSpPr txBox="1">
            <a:spLocks noChangeArrowheads="1"/>
          </p:cNvSpPr>
          <p:nvPr/>
        </p:nvSpPr>
        <p:spPr bwMode="auto">
          <a:xfrm>
            <a:off x="971550" y="1268413"/>
            <a:ext cx="731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b="1">
                <a:ea typeface="楷体_GB2312" pitchFamily="1" charset="-122"/>
              </a:rPr>
              <a:t>通过测量天体在天球上（相对于遥远的背景星）相隔半年位置的变化而测得。</a:t>
            </a:r>
          </a:p>
        </p:txBody>
      </p:sp>
      <p:pic>
        <p:nvPicPr>
          <p:cNvPr id="15366" name="Picture 5" descr="fg01-2-01b">
            <a:extLst>
              <a:ext uri="{FF2B5EF4-FFF2-40B4-BE49-F238E27FC236}">
                <a16:creationId xmlns:a16="http://schemas.microsoft.com/office/drawing/2014/main" id="{1C9BBA83-8A2E-473A-9153-49325D4D2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349500"/>
            <a:ext cx="4916488"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6">
            <a:extLst>
              <a:ext uri="{FF2B5EF4-FFF2-40B4-BE49-F238E27FC236}">
                <a16:creationId xmlns:a16="http://schemas.microsoft.com/office/drawing/2014/main" id="{26345C40-2E2F-4532-941B-B1B0ABF925B5}"/>
              </a:ext>
            </a:extLst>
          </p:cNvPr>
          <p:cNvSpPr>
            <a:spLocks noChangeArrowheads="1"/>
          </p:cNvSpPr>
          <p:nvPr/>
        </p:nvSpPr>
        <p:spPr bwMode="auto">
          <a:xfrm>
            <a:off x="0" y="5949950"/>
            <a:ext cx="8937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buClr>
                <a:schemeClr val="tx2"/>
              </a:buClr>
              <a:buSzPct val="70000"/>
              <a:buFont typeface="Wingdings" panose="05000000000000000000" pitchFamily="2" charset="2"/>
              <a:buChar char="l"/>
            </a:pPr>
            <a:r>
              <a:rPr lang="en-US" altLang="zh-CN"/>
              <a:t>In 1837 W. Struve measured</a:t>
            </a:r>
            <a:r>
              <a:rPr lang="en-US" altLang="zh-CN" i="1"/>
              <a:t>α</a:t>
            </a:r>
            <a:r>
              <a:rPr lang="en-US" altLang="zh-CN"/>
              <a:t> Lyrae’s </a:t>
            </a:r>
            <a:r>
              <a:rPr lang="zh-CN" altLang="en-US"/>
              <a:t>（织女星） </a:t>
            </a:r>
            <a:r>
              <a:rPr lang="en-US" altLang="zh-CN"/>
              <a:t>parallax to be 0</a:t>
            </a:r>
            <a:r>
              <a:rPr lang="en-US" altLang="zh-CN" i="1"/>
              <a:t>''</a:t>
            </a:r>
            <a:r>
              <a:rPr lang="en-US" altLang="zh-CN"/>
              <a:t>.125 (0</a:t>
            </a:r>
            <a:r>
              <a:rPr lang="en-US" altLang="zh-CN" i="1"/>
              <a:t>''</a:t>
            </a:r>
            <a:r>
              <a:rPr lang="en-US" altLang="zh-CN"/>
              <a:t>.121)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wipe(down)">
                                      <p:cBhvr>
                                        <p:cTn id="7" dur="500"/>
                                        <p:tgtEl>
                                          <p:spTgt spid="15365"/>
                                        </p:tgtEl>
                                      </p:cBhvr>
                                    </p:animEffect>
                                  </p:childTnLst>
                                </p:cTn>
                              </p:par>
                              <p:par>
                                <p:cTn id="8" presetID="22" presetClass="entr" presetSubtype="4" fill="hold" nodeType="withEffect">
                                  <p:stCondLst>
                                    <p:cond delay="0"/>
                                  </p:stCondLst>
                                  <p:childTnLst>
                                    <p:set>
                                      <p:cBhvr>
                                        <p:cTn id="9" dur="1" fill="hold">
                                          <p:stCondLst>
                                            <p:cond delay="0"/>
                                          </p:stCondLst>
                                        </p:cTn>
                                        <p:tgtEl>
                                          <p:spTgt spid="15366"/>
                                        </p:tgtEl>
                                        <p:attrNameLst>
                                          <p:attrName>style.visibility</p:attrName>
                                        </p:attrNameLst>
                                      </p:cBhvr>
                                      <p:to>
                                        <p:strVal val="visible"/>
                                      </p:to>
                                    </p:set>
                                    <p:animEffect transition="in" filter="wipe(down)">
                                      <p:cBhvr>
                                        <p:cTn id="10" dur="500"/>
                                        <p:tgtEl>
                                          <p:spTgt spid="15366"/>
                                        </p:tgtEl>
                                      </p:cBhvr>
                                    </p:animEffect>
                                  </p:childTnLst>
                                </p:cTn>
                              </p:par>
                              <p:par>
                                <p:cTn id="11" presetID="22" presetClass="entr" presetSubtype="4" fill="hold" nodeType="withEffect">
                                  <p:stCondLst>
                                    <p:cond delay="0"/>
                                  </p:stCondLst>
                                  <p:childTnLst>
                                    <p:set>
                                      <p:cBhvr>
                                        <p:cTn id="12" dur="1" fill="hold">
                                          <p:stCondLst>
                                            <p:cond delay="0"/>
                                          </p:stCondLst>
                                        </p:cTn>
                                        <p:tgtEl>
                                          <p:spTgt spid="15364"/>
                                        </p:tgtEl>
                                        <p:attrNameLst>
                                          <p:attrName>style.visibility</p:attrName>
                                        </p:attrNameLst>
                                      </p:cBhvr>
                                      <p:to>
                                        <p:strVal val="visible"/>
                                      </p:to>
                                    </p:set>
                                    <p:animEffect transition="in" filter="wipe(down)">
                                      <p:cBhvr>
                                        <p:cTn id="13" dur="500"/>
                                        <p:tgtEl>
                                          <p:spTgt spid="153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367"/>
                                        </p:tgtEl>
                                        <p:attrNameLst>
                                          <p:attrName>style.visibility</p:attrName>
                                        </p:attrNameLst>
                                      </p:cBhvr>
                                      <p:to>
                                        <p:strVal val="visible"/>
                                      </p:to>
                                    </p:set>
                                    <p:animEffect transition="in" filter="wipe(down)">
                                      <p:cBhvr>
                                        <p:cTn id="18"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9" repeatCount="indefinite" fill="hold" display="0" nodeType="clickEffect">
                  <p:stCondLst>
                    <p:cond delay="indefinite"/>
                  </p:stCondLst>
                  <p:endCondLst>
                    <p:cond evt="onNext" delay="0">
                      <p:tgtEl>
                        <p:sldTgt/>
                      </p:tgtEl>
                    </p:cond>
                    <p:cond evt="onPrev" delay="0">
                      <p:tgtEl>
                        <p:sldTgt/>
                      </p:tgtEl>
                    </p:cond>
                  </p:endCondLst>
                </p:cTn>
                <p:tgtEl>
                  <p:spTgt spid="15364"/>
                </p:tgtEl>
              </p:cMediaNode>
            </p:video>
          </p:childTnLst>
        </p:cTn>
      </p:par>
    </p:tnLst>
    <p:bldLst>
      <p:bldP spid="15365" grpId="0" autoUpdateAnimBg="0"/>
      <p:bldP spid="1536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a:extLst>
              <a:ext uri="{FF2B5EF4-FFF2-40B4-BE49-F238E27FC236}">
                <a16:creationId xmlns:a16="http://schemas.microsoft.com/office/drawing/2014/main" id="{4611E08C-7410-4503-A497-728A827EFB0E}"/>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6387" name="Rectangle 2">
            <a:extLst>
              <a:ext uri="{FF2B5EF4-FFF2-40B4-BE49-F238E27FC236}">
                <a16:creationId xmlns:a16="http://schemas.microsoft.com/office/drawing/2014/main" id="{7A4103ED-D91F-4A6F-B486-0998CBF5FF07}"/>
              </a:ext>
            </a:extLst>
          </p:cNvPr>
          <p:cNvSpPr>
            <a:spLocks noGrp="1" noChangeArrowheads="1"/>
          </p:cNvSpPr>
          <p:nvPr>
            <p:ph idx="4294967295"/>
          </p:nvPr>
        </p:nvSpPr>
        <p:spPr>
          <a:xfrm>
            <a:off x="533400" y="685800"/>
            <a:ext cx="7848600" cy="5105400"/>
          </a:xfrm>
          <a:ln/>
        </p:spPr>
        <p:txBody>
          <a:bodyPr/>
          <a:lstStyle/>
          <a:p>
            <a:pPr marL="0" indent="0" algn="just" eaLnBrk="1" hangingPunct="1">
              <a:lnSpc>
                <a:spcPct val="90000"/>
              </a:lnSpc>
            </a:pPr>
            <a:r>
              <a:rPr lang="en-US" altLang="zh-CN" sz="2800"/>
              <a:t> </a:t>
            </a:r>
            <a:r>
              <a:rPr lang="zh-CN" altLang="en-US" sz="2800" b="1"/>
              <a:t>秒差距</a:t>
            </a:r>
            <a:r>
              <a:rPr lang="zh-CN" altLang="en-US" sz="2800" b="1">
                <a:solidFill>
                  <a:srgbClr val="FF0000"/>
                </a:solidFill>
              </a:rPr>
              <a:t> </a:t>
            </a:r>
            <a:r>
              <a:rPr lang="en-US" altLang="zh-CN" sz="2800" b="1"/>
              <a:t>(parsec)</a:t>
            </a:r>
          </a:p>
          <a:p>
            <a:pPr marL="0" indent="0" algn="just" eaLnBrk="1" hangingPunct="1">
              <a:lnSpc>
                <a:spcPct val="90000"/>
              </a:lnSpc>
              <a:buFontTx/>
              <a:buNone/>
            </a:pPr>
            <a:r>
              <a:rPr lang="zh-CN" altLang="en-US" sz="2800" b="1"/>
              <a:t>恒星的距离通常以秒差距</a:t>
            </a:r>
            <a:r>
              <a:rPr lang="zh-CN" altLang="en-US" sz="2800" b="1">
                <a:solidFill>
                  <a:srgbClr val="FF0000"/>
                </a:solidFill>
              </a:rPr>
              <a:t> </a:t>
            </a:r>
            <a:r>
              <a:rPr lang="en-US" altLang="zh-CN" sz="2800" b="1"/>
              <a:t>(parsec, </a:t>
            </a:r>
            <a:r>
              <a:rPr lang="zh-CN" altLang="en-US" sz="2800" b="1"/>
              <a:t>简写为</a:t>
            </a:r>
            <a:r>
              <a:rPr lang="en-US" altLang="zh-CN" sz="2800" b="1"/>
              <a:t>pc)</a:t>
            </a:r>
            <a:r>
              <a:rPr lang="en-US" altLang="zh-CN" sz="2800" b="1">
                <a:solidFill>
                  <a:srgbClr val="FF0000"/>
                </a:solidFill>
              </a:rPr>
              <a:t> </a:t>
            </a:r>
            <a:r>
              <a:rPr lang="zh-CN" altLang="en-US" sz="2800" b="1"/>
              <a:t>或光年</a:t>
            </a:r>
            <a:r>
              <a:rPr lang="zh-CN" altLang="en-US" sz="2800" b="1">
                <a:solidFill>
                  <a:srgbClr val="FF0000"/>
                </a:solidFill>
              </a:rPr>
              <a:t> </a:t>
            </a:r>
            <a:r>
              <a:rPr lang="en-US" altLang="zh-CN" sz="2800" b="1"/>
              <a:t>(light year)</a:t>
            </a:r>
            <a:r>
              <a:rPr lang="en-US" altLang="zh-CN" sz="2800" b="1">
                <a:solidFill>
                  <a:srgbClr val="FF0000"/>
                </a:solidFill>
              </a:rPr>
              <a:t> </a:t>
            </a:r>
            <a:r>
              <a:rPr lang="zh-CN" altLang="en-US" sz="2800" b="1"/>
              <a:t>作为单位。</a:t>
            </a:r>
          </a:p>
          <a:p>
            <a:pPr marL="0" indent="0" eaLnBrk="1" hangingPunct="1">
              <a:lnSpc>
                <a:spcPct val="90000"/>
              </a:lnSpc>
              <a:buFontTx/>
              <a:buNone/>
            </a:pPr>
            <a:r>
              <a:rPr lang="zh-CN" altLang="en-US" sz="2800" b="1"/>
              <a:t>令</a:t>
            </a:r>
            <a:r>
              <a:rPr lang="en-US" altLang="zh-CN" sz="2800" b="1" i="1">
                <a:latin typeface="Times New Roman" panose="02020603050405020304" pitchFamily="18" charset="0"/>
              </a:rPr>
              <a:t>a</a:t>
            </a:r>
            <a:r>
              <a:rPr lang="en-US" altLang="zh-CN" sz="2800" b="1" i="1"/>
              <a:t> </a:t>
            </a:r>
            <a:r>
              <a:rPr lang="en-US" altLang="zh-CN" sz="2800" b="1"/>
              <a:t>= 1 AU </a:t>
            </a:r>
            <a:r>
              <a:rPr lang="zh-CN" altLang="en-US" sz="2800" b="1"/>
              <a:t>为平均日地距离（</a:t>
            </a:r>
            <a:r>
              <a:rPr lang="en-US" altLang="zh-CN" sz="2800" b="1"/>
              <a:t>1</a:t>
            </a:r>
            <a:r>
              <a:rPr lang="zh-CN" altLang="en-US" sz="2800" b="1"/>
              <a:t>天文单位），</a:t>
            </a:r>
            <a:r>
              <a:rPr lang="en-US" altLang="zh-CN" sz="2800" b="1" i="1"/>
              <a:t>r</a:t>
            </a:r>
            <a:r>
              <a:rPr lang="zh-CN" altLang="en-US" sz="2800" b="1"/>
              <a:t>为恒星的距离，则</a:t>
            </a:r>
            <a:r>
              <a:rPr lang="zh-CN" altLang="en-US" b="1"/>
              <a:t> </a:t>
            </a:r>
          </a:p>
          <a:p>
            <a:pPr marL="0" indent="0" eaLnBrk="1" hangingPunct="1">
              <a:lnSpc>
                <a:spcPct val="90000"/>
              </a:lnSpc>
              <a:buFontTx/>
              <a:buNone/>
            </a:pPr>
            <a:endParaRPr lang="zh-CN" altLang="en-US" b="1"/>
          </a:p>
          <a:p>
            <a:pPr marL="0" indent="0" eaLnBrk="1" hangingPunct="1">
              <a:lnSpc>
                <a:spcPct val="90000"/>
              </a:lnSpc>
              <a:buFontTx/>
              <a:buNone/>
            </a:pPr>
            <a:endParaRPr lang="zh-CN" altLang="en-US" b="1"/>
          </a:p>
          <a:p>
            <a:pPr marL="0" indent="0" eaLnBrk="1" hangingPunct="1">
              <a:lnSpc>
                <a:spcPct val="90000"/>
              </a:lnSpc>
              <a:buFontTx/>
              <a:buNone/>
            </a:pPr>
            <a:endParaRPr lang="en-US" altLang="zh-CN" b="1"/>
          </a:p>
        </p:txBody>
      </p:sp>
      <p:graphicFrame>
        <p:nvGraphicFramePr>
          <p:cNvPr id="16388" name="Object 4">
            <a:extLst>
              <a:ext uri="{FF2B5EF4-FFF2-40B4-BE49-F238E27FC236}">
                <a16:creationId xmlns:a16="http://schemas.microsoft.com/office/drawing/2014/main" id="{328AFBC6-42B8-48D5-8CBA-E2DD959C1BA9}"/>
              </a:ext>
            </a:extLst>
          </p:cNvPr>
          <p:cNvGraphicFramePr>
            <a:graphicFrameLocks/>
          </p:cNvGraphicFramePr>
          <p:nvPr/>
        </p:nvGraphicFramePr>
        <p:xfrm>
          <a:off x="611188" y="2997200"/>
          <a:ext cx="4233862" cy="1316038"/>
        </p:xfrm>
        <a:graphic>
          <a:graphicData uri="http://schemas.openxmlformats.org/presentationml/2006/ole">
            <mc:AlternateContent xmlns:mc="http://schemas.openxmlformats.org/markup-compatibility/2006">
              <mc:Choice xmlns:v="urn:schemas-microsoft-com:vml" Requires="v">
                <p:oleObj spid="_x0000_s16391" r:id="rId3" imgW="1956117" imgH="609917" progId="">
                  <p:embed/>
                </p:oleObj>
              </mc:Choice>
              <mc:Fallback>
                <p:oleObj r:id="rId3" imgW="1956117" imgH="609917" progId="">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997200"/>
                        <a:ext cx="4233862" cy="1316038"/>
                      </a:xfrm>
                      <a:prstGeom prst="rect">
                        <a:avLst/>
                      </a:pr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389" name="Picture 5">
            <a:extLst>
              <a:ext uri="{FF2B5EF4-FFF2-40B4-BE49-F238E27FC236}">
                <a16:creationId xmlns:a16="http://schemas.microsoft.com/office/drawing/2014/main" id="{3DA1AFAE-03BE-4046-92CF-0745D4ECA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3" y="2420938"/>
            <a:ext cx="3887787"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6">
            <a:extLst>
              <a:ext uri="{FF2B5EF4-FFF2-40B4-BE49-F238E27FC236}">
                <a16:creationId xmlns:a16="http://schemas.microsoft.com/office/drawing/2014/main" id="{46A675E1-C7AB-41CA-86A2-91A65521D2C6}"/>
              </a:ext>
            </a:extLst>
          </p:cNvPr>
          <p:cNvSpPr>
            <a:spLocks noChangeArrowheads="1"/>
          </p:cNvSpPr>
          <p:nvPr/>
        </p:nvSpPr>
        <p:spPr bwMode="auto">
          <a:xfrm>
            <a:off x="250825" y="4724400"/>
            <a:ext cx="58340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FF0000"/>
                </a:solidFill>
              </a:rPr>
              <a:t>1 </a:t>
            </a:r>
            <a:r>
              <a:rPr lang="zh-CN" altLang="en-US" sz="2400" b="1">
                <a:solidFill>
                  <a:srgbClr val="FF0000"/>
                </a:solidFill>
              </a:rPr>
              <a:t>秒差距是周年视差为</a:t>
            </a:r>
            <a:r>
              <a:rPr lang="en-US" altLang="zh-CN" sz="2400" b="1">
                <a:solidFill>
                  <a:srgbClr val="FF0000"/>
                </a:solidFill>
              </a:rPr>
              <a:t>1″</a:t>
            </a:r>
            <a:r>
              <a:rPr lang="zh-CN" altLang="en-US" sz="2400" b="1">
                <a:solidFill>
                  <a:srgbClr val="FF0000"/>
                </a:solidFill>
              </a:rPr>
              <a:t>的天体的距离。</a:t>
            </a:r>
          </a:p>
          <a:p>
            <a:r>
              <a:rPr lang="en-US" altLang="zh-CN" sz="2400" b="1"/>
              <a:t>1 </a:t>
            </a:r>
            <a:r>
              <a:rPr lang="zh-CN" altLang="en-US" sz="2400" b="1"/>
              <a:t>秒差距 </a:t>
            </a:r>
            <a:r>
              <a:rPr lang="en-US" altLang="zh-CN" sz="2400" b="1"/>
              <a:t>(pc) = 3.086×1018</a:t>
            </a:r>
            <a:r>
              <a:rPr lang="zh-CN" altLang="en-US" sz="2400" b="1"/>
              <a:t>厘米 </a:t>
            </a:r>
            <a:r>
              <a:rPr lang="en-US" altLang="zh-CN" sz="2400" b="1"/>
              <a:t>(cm) </a:t>
            </a:r>
          </a:p>
          <a:p>
            <a:r>
              <a:rPr lang="en-US" altLang="zh-CN" sz="2400" b="1"/>
              <a:t>= 3.26</a:t>
            </a:r>
            <a:r>
              <a:rPr lang="zh-CN" altLang="en-US" sz="2400" b="1"/>
              <a:t>光年 </a:t>
            </a:r>
            <a:r>
              <a:rPr lang="en-US" altLang="zh-CN" sz="2400" b="1"/>
              <a:t>(ly) = 206265</a:t>
            </a:r>
            <a:r>
              <a:rPr lang="zh-CN" altLang="en-US" sz="2400" b="1"/>
              <a:t>天文单位 </a:t>
            </a:r>
            <a:r>
              <a:rPr lang="en-US" altLang="zh-CN" sz="2400" b="1"/>
              <a:t>(AU)</a:t>
            </a:r>
            <a:r>
              <a:rPr lang="en-US" altLang="zh-CN" sz="240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a:extLst>
              <a:ext uri="{FF2B5EF4-FFF2-40B4-BE49-F238E27FC236}">
                <a16:creationId xmlns:a16="http://schemas.microsoft.com/office/drawing/2014/main" id="{0A74D236-7FE7-4B5C-9930-B90BFD8AC4C6}"/>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7411" name="Rectangle 2">
            <a:extLst>
              <a:ext uri="{FF2B5EF4-FFF2-40B4-BE49-F238E27FC236}">
                <a16:creationId xmlns:a16="http://schemas.microsoft.com/office/drawing/2014/main" id="{0766B714-BBD9-48A9-8A08-9BF9FDFDFFA5}"/>
              </a:ext>
            </a:extLst>
          </p:cNvPr>
          <p:cNvSpPr>
            <a:spLocks noGrp="1" noChangeArrowheads="1"/>
          </p:cNvSpPr>
          <p:nvPr>
            <p:ph idx="4294967295"/>
          </p:nvPr>
        </p:nvSpPr>
        <p:spPr>
          <a:xfrm>
            <a:off x="0" y="620713"/>
            <a:ext cx="2667000" cy="762000"/>
          </a:xfrm>
          <a:ln/>
        </p:spPr>
        <p:txBody>
          <a:bodyPr/>
          <a:lstStyle/>
          <a:p>
            <a:pPr eaLnBrk="1" hangingPunct="1"/>
            <a:r>
              <a:rPr lang="zh-CN" altLang="zh-CN" b="1">
                <a:ea typeface="楷体_GB2312" pitchFamily="1" charset="-122"/>
              </a:rPr>
              <a:t>最近的恒星</a:t>
            </a:r>
            <a:r>
              <a:rPr lang="zh-CN" altLang="zh-CN" b="1"/>
              <a:t> </a:t>
            </a:r>
          </a:p>
        </p:txBody>
      </p:sp>
      <p:sp>
        <p:nvSpPr>
          <p:cNvPr id="17412" name="Text Box 3">
            <a:extLst>
              <a:ext uri="{FF2B5EF4-FFF2-40B4-BE49-F238E27FC236}">
                <a16:creationId xmlns:a16="http://schemas.microsoft.com/office/drawing/2014/main" id="{F541862C-1BD4-4C7E-A64C-D7F7AD813FEA}"/>
              </a:ext>
            </a:extLst>
          </p:cNvPr>
          <p:cNvSpPr txBox="1">
            <a:spLocks noChangeArrowheads="1"/>
          </p:cNvSpPr>
          <p:nvPr/>
        </p:nvSpPr>
        <p:spPr bwMode="auto">
          <a:xfrm>
            <a:off x="0" y="4076700"/>
            <a:ext cx="27003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i="1">
                <a:solidFill>
                  <a:schemeClr val="tx2"/>
                </a:solidFill>
                <a:latin typeface="Times New Roman" panose="02020603050405020304" pitchFamily="18" charset="0"/>
                <a:ea typeface="楷体_GB2312" pitchFamily="1" charset="-122"/>
              </a:rPr>
              <a:t>α</a:t>
            </a:r>
            <a:r>
              <a:rPr lang="en-US" altLang="zh-CN" sz="2400" b="1">
                <a:solidFill>
                  <a:schemeClr val="tx2"/>
                </a:solidFill>
                <a:latin typeface="Times New Roman" panose="02020603050405020304" pitchFamily="18" charset="0"/>
                <a:ea typeface="楷体_GB2312" pitchFamily="1" charset="-122"/>
              </a:rPr>
              <a:t> Centauri Proxima</a:t>
            </a:r>
          </a:p>
          <a:p>
            <a:r>
              <a:rPr lang="zh-CN" altLang="en-US" sz="2400" b="1">
                <a:solidFill>
                  <a:schemeClr val="tx2"/>
                </a:solidFill>
              </a:rPr>
              <a:t>半人马座比邻星</a:t>
            </a:r>
            <a:r>
              <a:rPr lang="zh-CN" altLang="en-US" sz="2400">
                <a:solidFill>
                  <a:schemeClr val="tx2"/>
                </a:solidFill>
              </a:rPr>
              <a:t> </a:t>
            </a:r>
            <a:endParaRPr lang="zh-CN" altLang="en-US" sz="2400" b="1">
              <a:solidFill>
                <a:schemeClr val="tx2"/>
              </a:solidFill>
              <a:latin typeface="Times New Roman" panose="02020603050405020304" pitchFamily="18" charset="0"/>
              <a:ea typeface="楷体_GB2312" pitchFamily="1" charset="-122"/>
            </a:endParaRPr>
          </a:p>
          <a:p>
            <a:r>
              <a:rPr lang="zh-CN" altLang="en-US" sz="2400" b="1">
                <a:solidFill>
                  <a:schemeClr val="tx2"/>
                </a:solidFill>
                <a:latin typeface="Times New Roman" panose="02020603050405020304" pitchFamily="18" charset="0"/>
                <a:ea typeface="楷体_GB2312" pitchFamily="1" charset="-122"/>
              </a:rPr>
              <a:t> </a:t>
            </a:r>
            <a:r>
              <a:rPr lang="en-US" altLang="zh-CN" sz="2400" b="1">
                <a:solidFill>
                  <a:schemeClr val="tx2"/>
                </a:solidFill>
              </a:rPr>
              <a:t>π </a:t>
            </a:r>
            <a:r>
              <a:rPr lang="en-US" altLang="zh-CN" sz="2400" b="1" i="1">
                <a:solidFill>
                  <a:schemeClr val="tx2"/>
                </a:solidFill>
                <a:latin typeface="Times New Roman" panose="02020603050405020304" pitchFamily="18" charset="0"/>
                <a:ea typeface="楷体_GB2312" pitchFamily="1" charset="-122"/>
              </a:rPr>
              <a:t>= </a:t>
            </a:r>
            <a:r>
              <a:rPr lang="en-US" altLang="zh-CN" sz="2400" b="1">
                <a:solidFill>
                  <a:schemeClr val="tx2"/>
                </a:solidFill>
                <a:latin typeface="Times New Roman" panose="02020603050405020304" pitchFamily="18" charset="0"/>
                <a:ea typeface="楷体_GB2312" pitchFamily="1" charset="-122"/>
              </a:rPr>
              <a:t>0.76″</a:t>
            </a:r>
          </a:p>
          <a:p>
            <a:r>
              <a:rPr lang="en-US" altLang="zh-CN" sz="2400" b="1" i="1">
                <a:solidFill>
                  <a:schemeClr val="tx2"/>
                </a:solidFill>
                <a:latin typeface="Times New Roman" panose="02020603050405020304" pitchFamily="18" charset="0"/>
                <a:ea typeface="楷体_GB2312" pitchFamily="1" charset="-122"/>
              </a:rPr>
              <a:t>r</a:t>
            </a:r>
            <a:r>
              <a:rPr lang="en-US" altLang="zh-CN" sz="2400" b="1">
                <a:solidFill>
                  <a:schemeClr val="tx2"/>
                </a:solidFill>
                <a:latin typeface="Times New Roman" panose="02020603050405020304" pitchFamily="18" charset="0"/>
                <a:ea typeface="楷体_GB2312" pitchFamily="1" charset="-122"/>
              </a:rPr>
              <a:t>=1.3 pc</a:t>
            </a:r>
            <a:r>
              <a:rPr lang="zh-CN" altLang="en-US" sz="2400" b="1">
                <a:solidFill>
                  <a:schemeClr val="tx2"/>
                </a:solidFill>
                <a:latin typeface="Times New Roman" panose="02020603050405020304" pitchFamily="18" charset="0"/>
                <a:ea typeface="楷体_GB2312" pitchFamily="1" charset="-122"/>
              </a:rPr>
              <a:t>（</a:t>
            </a:r>
            <a:r>
              <a:rPr lang="en-US" altLang="zh-CN" sz="2400" b="1">
                <a:solidFill>
                  <a:schemeClr val="tx2"/>
                </a:solidFill>
                <a:latin typeface="Times New Roman" panose="02020603050405020304" pitchFamily="18" charset="0"/>
                <a:ea typeface="楷体_GB2312" pitchFamily="1" charset="-122"/>
              </a:rPr>
              <a:t>4.3 ly</a:t>
            </a:r>
            <a:r>
              <a:rPr lang="zh-CN" altLang="en-US" sz="2400" b="1">
                <a:solidFill>
                  <a:schemeClr val="tx2"/>
                </a:solidFill>
                <a:latin typeface="Times New Roman" panose="02020603050405020304" pitchFamily="18" charset="0"/>
                <a:ea typeface="楷体_GB2312" pitchFamily="1" charset="-122"/>
              </a:rPr>
              <a:t>）</a:t>
            </a:r>
          </a:p>
        </p:txBody>
      </p:sp>
      <p:sp>
        <p:nvSpPr>
          <p:cNvPr id="17413" name="Text Box 4">
            <a:extLst>
              <a:ext uri="{FF2B5EF4-FFF2-40B4-BE49-F238E27FC236}">
                <a16:creationId xmlns:a16="http://schemas.microsoft.com/office/drawing/2014/main" id="{FE3AC99F-D86E-4297-9D1D-627F7470963F}"/>
              </a:ext>
            </a:extLst>
          </p:cNvPr>
          <p:cNvSpPr txBox="1">
            <a:spLocks noChangeArrowheads="1"/>
          </p:cNvSpPr>
          <p:nvPr/>
        </p:nvSpPr>
        <p:spPr bwMode="auto">
          <a:xfrm>
            <a:off x="4500563" y="381000"/>
            <a:ext cx="441483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b="1">
                <a:solidFill>
                  <a:schemeClr val="tx2"/>
                </a:solidFill>
                <a:latin typeface="Times New Roman" panose="02020603050405020304" pitchFamily="18" charset="0"/>
                <a:ea typeface="楷体_GB2312" pitchFamily="1" charset="-122"/>
              </a:rPr>
              <a:t>Barnard</a:t>
            </a:r>
            <a:r>
              <a:rPr lang="zh-CN" altLang="en-US" sz="2400" b="1">
                <a:solidFill>
                  <a:schemeClr val="tx2"/>
                </a:solidFill>
              </a:rPr>
              <a:t>巴纳德星</a:t>
            </a:r>
            <a:r>
              <a:rPr lang="en-US" altLang="zh-CN" sz="2400" b="1">
                <a:solidFill>
                  <a:schemeClr val="tx2"/>
                </a:solidFill>
              </a:rPr>
              <a:t>π </a:t>
            </a:r>
            <a:r>
              <a:rPr lang="en-US" altLang="zh-CN" sz="2400" b="1" i="1">
                <a:solidFill>
                  <a:schemeClr val="tx2"/>
                </a:solidFill>
                <a:latin typeface="Times New Roman" panose="02020603050405020304" pitchFamily="18" charset="0"/>
                <a:ea typeface="楷体_GB2312" pitchFamily="1" charset="-122"/>
              </a:rPr>
              <a:t>= </a:t>
            </a:r>
            <a:r>
              <a:rPr lang="en-US" altLang="zh-CN" sz="2400" b="1">
                <a:solidFill>
                  <a:schemeClr val="tx2"/>
                </a:solidFill>
                <a:latin typeface="Times New Roman" panose="02020603050405020304" pitchFamily="18" charset="0"/>
                <a:ea typeface="楷体_GB2312" pitchFamily="1" charset="-122"/>
              </a:rPr>
              <a:t>0.55″</a:t>
            </a:r>
            <a:r>
              <a:rPr lang="en-US" altLang="zh-CN" sz="2400" b="1" i="1">
                <a:solidFill>
                  <a:schemeClr val="tx2"/>
                </a:solidFill>
                <a:latin typeface="Times New Roman" panose="02020603050405020304" pitchFamily="18" charset="0"/>
                <a:ea typeface="楷体_GB2312" pitchFamily="1" charset="-122"/>
              </a:rPr>
              <a:t> </a:t>
            </a:r>
            <a:endParaRPr lang="en-US" altLang="zh-CN" sz="2400" b="1">
              <a:solidFill>
                <a:schemeClr val="tx2"/>
              </a:solidFill>
              <a:latin typeface="Times New Roman" panose="02020603050405020304" pitchFamily="18" charset="0"/>
              <a:ea typeface="楷体_GB2312" pitchFamily="1" charset="-122"/>
            </a:endParaRPr>
          </a:p>
          <a:p>
            <a:pPr>
              <a:spcBef>
                <a:spcPct val="50000"/>
              </a:spcBef>
            </a:pPr>
            <a:r>
              <a:rPr lang="en-US" altLang="zh-CN" sz="2400" b="1" i="1">
                <a:solidFill>
                  <a:schemeClr val="tx2"/>
                </a:solidFill>
                <a:latin typeface="Times New Roman" panose="02020603050405020304" pitchFamily="18" charset="0"/>
                <a:ea typeface="楷体_GB2312" pitchFamily="1" charset="-122"/>
              </a:rPr>
              <a:t>r </a:t>
            </a:r>
            <a:r>
              <a:rPr lang="en-US" altLang="zh-CN" sz="2400" b="1">
                <a:solidFill>
                  <a:schemeClr val="tx2"/>
                </a:solidFill>
                <a:latin typeface="Times New Roman" panose="02020603050405020304" pitchFamily="18" charset="0"/>
                <a:ea typeface="楷体_GB2312" pitchFamily="1" charset="-122"/>
              </a:rPr>
              <a:t>= 1.8 pc (6.0 ly)</a:t>
            </a:r>
          </a:p>
        </p:txBody>
      </p:sp>
      <p:sp>
        <p:nvSpPr>
          <p:cNvPr id="17414" name="Line 5">
            <a:extLst>
              <a:ext uri="{FF2B5EF4-FFF2-40B4-BE49-F238E27FC236}">
                <a16:creationId xmlns:a16="http://schemas.microsoft.com/office/drawing/2014/main" id="{565D66D8-67B4-44E7-B360-638BE1B13ABE}"/>
              </a:ext>
            </a:extLst>
          </p:cNvPr>
          <p:cNvSpPr>
            <a:spLocks noChangeShapeType="1"/>
          </p:cNvSpPr>
          <p:nvPr/>
        </p:nvSpPr>
        <p:spPr bwMode="auto">
          <a:xfrm flipH="1" flipV="1">
            <a:off x="6172200" y="1219200"/>
            <a:ext cx="1295400" cy="2438400"/>
          </a:xfrm>
          <a:prstGeom prst="line">
            <a:avLst/>
          </a:prstGeom>
          <a:noFill/>
          <a:ln w="9525" cmpd="sng">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5" name="Line 6">
            <a:extLst>
              <a:ext uri="{FF2B5EF4-FFF2-40B4-BE49-F238E27FC236}">
                <a16:creationId xmlns:a16="http://schemas.microsoft.com/office/drawing/2014/main" id="{0670B867-95AC-4DD7-8B36-3B60D6237989}"/>
              </a:ext>
            </a:extLst>
          </p:cNvPr>
          <p:cNvSpPr>
            <a:spLocks noChangeShapeType="1"/>
          </p:cNvSpPr>
          <p:nvPr/>
        </p:nvSpPr>
        <p:spPr bwMode="auto">
          <a:xfrm flipV="1">
            <a:off x="2362200" y="4724400"/>
            <a:ext cx="4038600" cy="1219200"/>
          </a:xfrm>
          <a:prstGeom prst="line">
            <a:avLst/>
          </a:prstGeom>
          <a:noFill/>
          <a:ln w="9525" cmpd="sng">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7416" name="Picture 7" descr="solar_neighbourhood">
            <a:extLst>
              <a:ext uri="{FF2B5EF4-FFF2-40B4-BE49-F238E27FC236}">
                <a16:creationId xmlns:a16="http://schemas.microsoft.com/office/drawing/2014/main" id="{2A920E5F-52F0-41AB-AD0F-EC16F7406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38263"/>
            <a:ext cx="6477000"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1">
            <a:extLst>
              <a:ext uri="{FF2B5EF4-FFF2-40B4-BE49-F238E27FC236}">
                <a16:creationId xmlns:a16="http://schemas.microsoft.com/office/drawing/2014/main" id="{883D6963-F6D7-4B2B-8AF1-AFC2BEF53DB6}"/>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8435" name="Text Box 2">
            <a:extLst>
              <a:ext uri="{FF2B5EF4-FFF2-40B4-BE49-F238E27FC236}">
                <a16:creationId xmlns:a16="http://schemas.microsoft.com/office/drawing/2014/main" id="{B60D8BB6-E0A7-4688-944C-96425B8D2788}"/>
              </a:ext>
            </a:extLst>
          </p:cNvPr>
          <p:cNvSpPr txBox="1">
            <a:spLocks noChangeArrowheads="1"/>
          </p:cNvSpPr>
          <p:nvPr/>
        </p:nvSpPr>
        <p:spPr bwMode="auto">
          <a:xfrm>
            <a:off x="0" y="63500"/>
            <a:ext cx="8893175"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lang="en-US" altLang="zh-CN" sz="2800" b="1">
                <a:latin typeface="楷体" panose="02010609060101010101" pitchFamily="49" charset="-122"/>
                <a:ea typeface="楷体" panose="02010609060101010101" pitchFamily="49" charset="-122"/>
              </a:rPr>
              <a:t>   </a:t>
            </a:r>
            <a:r>
              <a:rPr lang="zh-CN" altLang="en-US" sz="2800" b="1">
                <a:latin typeface="楷体" panose="02010609060101010101" pitchFamily="49" charset="-122"/>
                <a:ea typeface="楷体" panose="02010609060101010101" pitchFamily="49" charset="-122"/>
              </a:rPr>
              <a:t>天体的</a:t>
            </a:r>
            <a:r>
              <a:rPr lang="zh-CN" altLang="en-US" sz="2800" b="1">
                <a:latin typeface="楷体_GB2312" pitchFamily="1" charset="-122"/>
                <a:ea typeface="楷体_GB2312" pitchFamily="1" charset="-122"/>
              </a:rPr>
              <a:t>距离</a:t>
            </a:r>
          </a:p>
          <a:p>
            <a:pPr eaLnBrk="0" hangingPunct="0">
              <a:lnSpc>
                <a:spcPct val="120000"/>
              </a:lnSpc>
            </a:pPr>
            <a:endParaRPr lang="zh-CN" altLang="en-US" sz="2800" b="1">
              <a:latin typeface="楷体_GB2312" pitchFamily="1" charset="-122"/>
              <a:ea typeface="楷体_GB2312" pitchFamily="1" charset="-122"/>
            </a:endParaRPr>
          </a:p>
          <a:p>
            <a:pPr lvl="1">
              <a:lnSpc>
                <a:spcPct val="120000"/>
              </a:lnSpc>
            </a:pPr>
            <a:r>
              <a:rPr lang="zh-CN" altLang="en-US" sz="2800" b="1"/>
              <a:t>太阳			       </a:t>
            </a:r>
            <a:r>
              <a:rPr lang="en-US" altLang="zh-CN" sz="2800" b="1"/>
              <a:t>1.5</a:t>
            </a:r>
            <a:r>
              <a:rPr lang="zh-CN" altLang="en-US" sz="2800" b="1"/>
              <a:t>亿千米（</a:t>
            </a:r>
            <a:r>
              <a:rPr lang="en-US" altLang="zh-CN" sz="2800" b="1"/>
              <a:t>8.3</a:t>
            </a:r>
            <a:r>
              <a:rPr lang="zh-CN" altLang="en-US" sz="2800" b="1"/>
              <a:t>光分）</a:t>
            </a:r>
          </a:p>
          <a:p>
            <a:pPr lvl="1">
              <a:lnSpc>
                <a:spcPct val="120000"/>
              </a:lnSpc>
            </a:pPr>
            <a:r>
              <a:rPr lang="zh-CN" altLang="en-US" sz="2800" b="1"/>
              <a:t>比邻星</a:t>
            </a:r>
            <a:r>
              <a:rPr lang="en-US" altLang="zh-CN" sz="2800" b="1"/>
              <a:t>(</a:t>
            </a:r>
            <a:r>
              <a:rPr lang="zh-CN" altLang="en-US" sz="2800" b="1"/>
              <a:t>离太阳最近的恒星</a:t>
            </a:r>
            <a:r>
              <a:rPr lang="en-US" altLang="zh-CN" sz="2800" b="1"/>
              <a:t>) 1.3pc</a:t>
            </a:r>
            <a:r>
              <a:rPr lang="zh-CN" altLang="en-US" sz="2800" b="1"/>
              <a:t>（</a:t>
            </a:r>
            <a:r>
              <a:rPr lang="en-US" altLang="zh-CN" sz="2800" b="1"/>
              <a:t>4.3</a:t>
            </a:r>
            <a:r>
              <a:rPr lang="zh-CN" altLang="en-US" sz="2800" b="1"/>
              <a:t>光年）</a:t>
            </a:r>
          </a:p>
          <a:p>
            <a:pPr lvl="1">
              <a:lnSpc>
                <a:spcPct val="120000"/>
              </a:lnSpc>
            </a:pPr>
            <a:r>
              <a:rPr lang="zh-CN" altLang="en-US" sz="2800" b="1"/>
              <a:t>天狼星				  </a:t>
            </a:r>
            <a:r>
              <a:rPr lang="en-US" altLang="zh-CN" sz="2800" b="1"/>
              <a:t>2.64pc</a:t>
            </a:r>
            <a:r>
              <a:rPr lang="zh-CN" altLang="en-US" sz="2800" b="1"/>
              <a:t>（</a:t>
            </a:r>
            <a:r>
              <a:rPr lang="en-US" altLang="zh-CN" sz="2800" b="1"/>
              <a:t>6.9</a:t>
            </a:r>
            <a:r>
              <a:rPr lang="zh-CN" altLang="en-US" sz="2800" b="1"/>
              <a:t>光年）</a:t>
            </a:r>
          </a:p>
          <a:p>
            <a:pPr lvl="1">
              <a:lnSpc>
                <a:spcPct val="120000"/>
              </a:lnSpc>
            </a:pPr>
            <a:r>
              <a:rPr lang="zh-CN" altLang="en-US" sz="2800" b="1"/>
              <a:t>牛郎星				  </a:t>
            </a:r>
            <a:r>
              <a:rPr lang="en-US" altLang="zh-CN" sz="2800" b="1"/>
              <a:t>5.14pc</a:t>
            </a:r>
            <a:r>
              <a:rPr lang="zh-CN" altLang="en-US" sz="2800" b="1"/>
              <a:t>（</a:t>
            </a:r>
            <a:r>
              <a:rPr lang="en-US" altLang="zh-CN" sz="2800" b="1"/>
              <a:t>16.8</a:t>
            </a:r>
            <a:r>
              <a:rPr lang="zh-CN" altLang="en-US" sz="2800" b="1"/>
              <a:t>光年）</a:t>
            </a:r>
          </a:p>
          <a:p>
            <a:pPr lvl="1">
              <a:lnSpc>
                <a:spcPct val="120000"/>
              </a:lnSpc>
            </a:pPr>
            <a:r>
              <a:rPr lang="zh-CN" altLang="en-US" sz="2800" b="1"/>
              <a:t>织女星				  </a:t>
            </a:r>
            <a:r>
              <a:rPr lang="en-US" altLang="zh-CN" sz="2800" b="1"/>
              <a:t>8.12pc</a:t>
            </a:r>
            <a:r>
              <a:rPr lang="zh-CN" altLang="en-US" sz="2800" b="1"/>
              <a:t>（</a:t>
            </a:r>
            <a:r>
              <a:rPr lang="en-US" altLang="zh-CN" sz="2800" b="1"/>
              <a:t>26.5</a:t>
            </a:r>
            <a:r>
              <a:rPr lang="zh-CN" altLang="en-US" sz="2800" b="1"/>
              <a:t>光年）</a:t>
            </a:r>
          </a:p>
          <a:p>
            <a:pPr lvl="1">
              <a:lnSpc>
                <a:spcPct val="120000"/>
              </a:lnSpc>
            </a:pPr>
            <a:r>
              <a:rPr lang="zh-CN" altLang="en-US" sz="2800" b="1"/>
              <a:t>太阳到银心距离		  </a:t>
            </a:r>
            <a:r>
              <a:rPr lang="en-US" altLang="zh-CN" sz="2800" b="1"/>
              <a:t>8.5kpc</a:t>
            </a:r>
            <a:r>
              <a:rPr lang="zh-CN" altLang="en-US" sz="2800" b="1"/>
              <a:t>（</a:t>
            </a:r>
            <a:r>
              <a:rPr lang="en-US" altLang="zh-CN" sz="2800" b="1"/>
              <a:t>27727</a:t>
            </a:r>
            <a:r>
              <a:rPr lang="zh-CN" altLang="en-US" sz="2800" b="1"/>
              <a:t>光年）</a:t>
            </a:r>
          </a:p>
          <a:p>
            <a:pPr lvl="1">
              <a:lnSpc>
                <a:spcPct val="120000"/>
              </a:lnSpc>
            </a:pPr>
            <a:r>
              <a:rPr lang="zh-CN" altLang="en-US" sz="2800" b="1"/>
              <a:t>银河系半径			  </a:t>
            </a:r>
            <a:r>
              <a:rPr lang="en-US" altLang="zh-CN" sz="2800" b="1"/>
              <a:t>25kpc</a:t>
            </a:r>
            <a:r>
              <a:rPr lang="zh-CN" altLang="en-US" sz="2800" b="1"/>
              <a:t>（</a:t>
            </a:r>
            <a:r>
              <a:rPr lang="en-US" altLang="zh-CN" sz="2800" b="1"/>
              <a:t>81550</a:t>
            </a:r>
            <a:r>
              <a:rPr lang="zh-CN" altLang="en-US" sz="2800" b="1"/>
              <a:t>光年）</a:t>
            </a:r>
          </a:p>
          <a:p>
            <a:pPr lvl="1">
              <a:lnSpc>
                <a:spcPct val="120000"/>
              </a:lnSpc>
            </a:pPr>
            <a:r>
              <a:rPr lang="zh-CN" altLang="en-US" sz="2800" b="1"/>
              <a:t>大麦哲仑云			  </a:t>
            </a:r>
            <a:r>
              <a:rPr lang="en-US" altLang="zh-CN" sz="2800" b="1"/>
              <a:t>50kpc</a:t>
            </a:r>
            <a:r>
              <a:rPr lang="zh-CN" altLang="en-US" sz="2800" b="1"/>
              <a:t>（</a:t>
            </a:r>
            <a:r>
              <a:rPr lang="en-US" altLang="zh-CN" sz="2800" b="1"/>
              <a:t>16</a:t>
            </a:r>
            <a:r>
              <a:rPr lang="zh-CN" altLang="en-US" sz="2800" b="1"/>
              <a:t>万光年） </a:t>
            </a:r>
          </a:p>
          <a:p>
            <a:pPr lvl="1">
              <a:lnSpc>
                <a:spcPct val="120000"/>
              </a:lnSpc>
            </a:pPr>
            <a:r>
              <a:rPr lang="en-US" altLang="zh-CN" sz="2800" b="1"/>
              <a:t>M31</a:t>
            </a:r>
            <a:r>
              <a:rPr lang="zh-CN" altLang="en-US" sz="2800" b="1"/>
              <a:t>（仙女座大星云）	  </a:t>
            </a:r>
            <a:r>
              <a:rPr lang="en-US" altLang="zh-CN" sz="2800" b="1"/>
              <a:t>725kpc</a:t>
            </a:r>
            <a:r>
              <a:rPr lang="zh-CN" altLang="en-US" sz="2800" b="1"/>
              <a:t>（</a:t>
            </a:r>
            <a:r>
              <a:rPr lang="en-US" altLang="zh-CN" sz="2800" b="1"/>
              <a:t>220</a:t>
            </a:r>
            <a:r>
              <a:rPr lang="zh-CN" altLang="en-US" sz="2800" b="1"/>
              <a:t>万光年）</a:t>
            </a:r>
          </a:p>
          <a:p>
            <a:pPr lvl="1">
              <a:lnSpc>
                <a:spcPct val="120000"/>
              </a:lnSpc>
            </a:pPr>
            <a:r>
              <a:rPr lang="zh-CN" altLang="en-US" sz="2800" b="1"/>
              <a:t>室女星系团		  	  </a:t>
            </a:r>
            <a:r>
              <a:rPr lang="en-US" altLang="zh-CN" sz="2800" b="1"/>
              <a:t>16Mpc</a:t>
            </a:r>
            <a:r>
              <a:rPr lang="zh-CN" altLang="en-US" sz="2800" b="1"/>
              <a:t>（</a:t>
            </a:r>
            <a:r>
              <a:rPr lang="en-US" altLang="zh-CN" sz="2800" b="1"/>
              <a:t>52</a:t>
            </a:r>
            <a:r>
              <a:rPr lang="zh-CN" altLang="en-US" sz="2800" b="1"/>
              <a:t>百万光年）</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a:extLst>
              <a:ext uri="{FF2B5EF4-FFF2-40B4-BE49-F238E27FC236}">
                <a16:creationId xmlns:a16="http://schemas.microsoft.com/office/drawing/2014/main" id="{43FD9BDC-C36C-4C3F-97DA-8A2A9F40B4C7}"/>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9459" name="Rectangle 2">
            <a:extLst>
              <a:ext uri="{FF2B5EF4-FFF2-40B4-BE49-F238E27FC236}">
                <a16:creationId xmlns:a16="http://schemas.microsoft.com/office/drawing/2014/main" id="{05449426-CFCB-45AC-9871-E1C1FF5477D9}"/>
              </a:ext>
            </a:extLst>
          </p:cNvPr>
          <p:cNvSpPr>
            <a:spLocks noGrp="1" noChangeArrowheads="1"/>
          </p:cNvSpPr>
          <p:nvPr>
            <p:ph type="title" idx="4294967295"/>
          </p:nvPr>
        </p:nvSpPr>
        <p:spPr>
          <a:ln/>
        </p:spPr>
        <p:txBody>
          <a:bodyPr/>
          <a:lstStyle/>
          <a:p>
            <a:pPr eaLnBrk="1" hangingPunct="1"/>
            <a:endParaRPr lang="zh-CN" altLang="zh-CN"/>
          </a:p>
        </p:txBody>
      </p:sp>
      <p:graphicFrame>
        <p:nvGraphicFramePr>
          <p:cNvPr id="19460" name="Object 3">
            <a:extLst>
              <a:ext uri="{FF2B5EF4-FFF2-40B4-BE49-F238E27FC236}">
                <a16:creationId xmlns:a16="http://schemas.microsoft.com/office/drawing/2014/main" id="{185BF50B-E991-47EA-9631-8ABB5BFBBF87}"/>
              </a:ext>
            </a:extLst>
          </p:cNvPr>
          <p:cNvGraphicFramePr>
            <a:graphicFrameLocks noGrp="1" noChangeAspect="1"/>
          </p:cNvGraphicFramePr>
          <p:nvPr>
            <p:ph idx="4294967295"/>
          </p:nvPr>
        </p:nvGraphicFramePr>
        <p:xfrm>
          <a:off x="0" y="0"/>
          <a:ext cx="9144000" cy="6848475"/>
        </p:xfrm>
        <a:graphic>
          <a:graphicData uri="http://schemas.openxmlformats.org/presentationml/2006/ole">
            <mc:AlternateContent xmlns:mc="http://schemas.openxmlformats.org/markup-compatibility/2006">
              <mc:Choice xmlns:v="urn:schemas-microsoft-com:vml" Requires="v">
                <p:oleObj spid="_x0000_s19461" r:id="rId3" imgW="4533840" imgH="3390840" progId="PowerPoint.Slide.8">
                  <p:embed/>
                </p:oleObj>
              </mc:Choice>
              <mc:Fallback>
                <p:oleObj r:id="rId3" imgW="4533840" imgH="3390840" progId="PowerPoint.Slide.8">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4847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1">
            <a:extLst>
              <a:ext uri="{FF2B5EF4-FFF2-40B4-BE49-F238E27FC236}">
                <a16:creationId xmlns:a16="http://schemas.microsoft.com/office/drawing/2014/main" id="{B9CCC75E-6253-4147-BE18-B374D6133920}"/>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0483" name="Text Box 2">
            <a:extLst>
              <a:ext uri="{FF2B5EF4-FFF2-40B4-BE49-F238E27FC236}">
                <a16:creationId xmlns:a16="http://schemas.microsoft.com/office/drawing/2014/main" id="{F76D7AE6-B101-4AE6-AAAB-6621366DFE18}"/>
              </a:ext>
            </a:extLst>
          </p:cNvPr>
          <p:cNvSpPr txBox="1">
            <a:spLocks noChangeArrowheads="1"/>
          </p:cNvSpPr>
          <p:nvPr/>
        </p:nvSpPr>
        <p:spPr bwMode="auto">
          <a:xfrm>
            <a:off x="0" y="1484313"/>
            <a:ext cx="23399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800" b="1">
                <a:latin typeface="宋体" panose="02010600030101010101" pitchFamily="2" charset="-122"/>
              </a:rPr>
              <a:t> </a:t>
            </a:r>
            <a:endParaRPr lang="en-US" altLang="zh-CN" sz="2800" b="1">
              <a:latin typeface="楷体_GB2312" pitchFamily="1" charset="-122"/>
              <a:ea typeface="楷体_GB2312" pitchFamily="1" charset="-122"/>
            </a:endParaRPr>
          </a:p>
          <a:p>
            <a:pPr eaLnBrk="0" hangingPunct="0"/>
            <a:r>
              <a:rPr lang="en-US" altLang="zh-CN" sz="2800" b="1">
                <a:latin typeface="楷体_GB2312" pitchFamily="1" charset="-122"/>
                <a:ea typeface="楷体_GB2312" pitchFamily="1" charset="-122"/>
              </a:rPr>
              <a:t>   </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α75  </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β 62</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γ75  </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δ 65 </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ε62  </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ζ 59</a:t>
            </a:r>
          </a:p>
          <a:p>
            <a:pPr eaLnBrk="0" hangingPunct="0"/>
            <a:r>
              <a:rPr lang="zh-CN" altLang="en-US" sz="2800" b="1">
                <a:latin typeface="楷体_GB2312" pitchFamily="1" charset="-122"/>
                <a:ea typeface="楷体_GB2312" pitchFamily="1" charset="-122"/>
              </a:rPr>
              <a:t>大熊</a:t>
            </a:r>
            <a:r>
              <a:rPr lang="en-US" altLang="zh-CN" sz="2800" b="1">
                <a:latin typeface="楷体_GB2312" pitchFamily="1" charset="-122"/>
                <a:ea typeface="楷体_GB2312" pitchFamily="1" charset="-122"/>
              </a:rPr>
              <a:t>η 108</a:t>
            </a:r>
          </a:p>
          <a:p>
            <a:pPr eaLnBrk="0" hangingPunct="0"/>
            <a:r>
              <a:rPr lang="en-US" altLang="zh-CN" sz="2800" b="1">
                <a:latin typeface="宋体" panose="02010600030101010101" pitchFamily="2" charset="-122"/>
              </a:rPr>
              <a:t> </a:t>
            </a:r>
          </a:p>
        </p:txBody>
      </p:sp>
      <p:pic>
        <p:nvPicPr>
          <p:cNvPr id="20484" name="Picture 3" descr="大熊座 UMa">
            <a:extLst>
              <a:ext uri="{FF2B5EF4-FFF2-40B4-BE49-F238E27FC236}">
                <a16:creationId xmlns:a16="http://schemas.microsoft.com/office/drawing/2014/main" id="{315D2C4B-DA93-48FB-9EF9-EE7BF169F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16113"/>
            <a:ext cx="6192838"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4">
            <a:extLst>
              <a:ext uri="{FF2B5EF4-FFF2-40B4-BE49-F238E27FC236}">
                <a16:creationId xmlns:a16="http://schemas.microsoft.com/office/drawing/2014/main" id="{3E5F4579-7018-40AA-8D54-F7D1A38F71CB}"/>
              </a:ext>
            </a:extLst>
          </p:cNvPr>
          <p:cNvSpPr>
            <a:spLocks noChangeArrowheads="1"/>
          </p:cNvSpPr>
          <p:nvPr/>
        </p:nvSpPr>
        <p:spPr bwMode="auto">
          <a:xfrm>
            <a:off x="611188" y="404813"/>
            <a:ext cx="5230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t>北斗七星的距离（光年）</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日期占位符 3">
            <a:extLst>
              <a:ext uri="{FF2B5EF4-FFF2-40B4-BE49-F238E27FC236}">
                <a16:creationId xmlns:a16="http://schemas.microsoft.com/office/drawing/2014/main" id="{EAF996F9-027C-4D71-9ACA-ADFB52762E8A}"/>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1507" name="Rectangle 2">
            <a:extLst>
              <a:ext uri="{FF2B5EF4-FFF2-40B4-BE49-F238E27FC236}">
                <a16:creationId xmlns:a16="http://schemas.microsoft.com/office/drawing/2014/main" id="{55DFF6CC-8BDF-4CE7-A072-8A02DA11CA27}"/>
              </a:ext>
            </a:extLst>
          </p:cNvPr>
          <p:cNvSpPr>
            <a:spLocks noGrp="1" noChangeArrowheads="1"/>
          </p:cNvSpPr>
          <p:nvPr>
            <p:ph idx="4294967295"/>
          </p:nvPr>
        </p:nvSpPr>
        <p:spPr>
          <a:xfrm>
            <a:off x="609600" y="838200"/>
            <a:ext cx="7772400" cy="4724400"/>
          </a:xfrm>
          <a:ln/>
        </p:spPr>
        <p:txBody>
          <a:bodyPr/>
          <a:lstStyle/>
          <a:p>
            <a:pPr eaLnBrk="1" hangingPunct="1"/>
            <a:r>
              <a:rPr lang="zh-CN" altLang="en-US" sz="2800" b="1"/>
              <a:t>限制 </a:t>
            </a:r>
          </a:p>
          <a:p>
            <a:pPr lvl="1" eaLnBrk="1" hangingPunct="1"/>
            <a:r>
              <a:rPr lang="zh-CN" altLang="en-US" b="1"/>
              <a:t>由于受到地球大气扰动的影响，周年视差的精确测量受到限制。                                                          </a:t>
            </a:r>
          </a:p>
          <a:p>
            <a:pPr lvl="1" eaLnBrk="1" hangingPunct="1"/>
            <a:r>
              <a:rPr lang="zh-CN" altLang="en-US" b="1"/>
              <a:t>地面望远镜的角分辨本领一般不超过</a:t>
            </a:r>
            <a:r>
              <a:rPr lang="en-US" altLang="zh-CN" b="1"/>
              <a:t>0.01″</a:t>
            </a:r>
          </a:p>
          <a:p>
            <a:pPr lvl="1" eaLnBrk="1" hangingPunct="1"/>
            <a:r>
              <a:rPr lang="en-US" altLang="zh-CN" b="1">
                <a:latin typeface="Times New Roman" panose="02020603050405020304" pitchFamily="18" charset="0"/>
              </a:rPr>
              <a:t>Hipparcos</a:t>
            </a:r>
            <a:r>
              <a:rPr lang="zh-CN" altLang="en-US" b="1">
                <a:latin typeface="Times New Roman" panose="02020603050405020304" pitchFamily="18" charset="0"/>
              </a:rPr>
              <a:t>卫星（</a:t>
            </a:r>
            <a:r>
              <a:rPr lang="en-US" altLang="zh-CN" b="1">
                <a:latin typeface="Times New Roman" panose="02020603050405020304" pitchFamily="18" charset="0"/>
              </a:rPr>
              <a:t>1989</a:t>
            </a:r>
            <a:r>
              <a:rPr lang="zh-CN" altLang="en-US" b="1">
                <a:latin typeface="Times New Roman" panose="02020603050405020304" pitchFamily="18" charset="0"/>
              </a:rPr>
              <a:t>年</a:t>
            </a:r>
            <a:r>
              <a:rPr lang="en-US" altLang="zh-CN" b="1">
                <a:latin typeface="Times New Roman" panose="02020603050405020304" pitchFamily="18" charset="0"/>
              </a:rPr>
              <a:t>8</a:t>
            </a:r>
            <a:r>
              <a:rPr lang="zh-CN" altLang="en-US" b="1">
                <a:latin typeface="Times New Roman" panose="02020603050405020304" pitchFamily="18" charset="0"/>
              </a:rPr>
              <a:t>月发射</a:t>
            </a:r>
            <a:r>
              <a:rPr lang="zh-CN" altLang="en-US" sz="2400" b="1">
                <a:latin typeface="Times New Roman" panose="02020603050405020304" pitchFamily="18" charset="0"/>
              </a:rPr>
              <a:t>）</a:t>
            </a:r>
          </a:p>
          <a:p>
            <a:pPr lvl="1" eaLnBrk="1" hangingPunct="1">
              <a:buFontTx/>
              <a:buNone/>
            </a:pPr>
            <a:r>
              <a:rPr lang="zh-CN" altLang="en-US" b="1">
                <a:latin typeface="Times New Roman" panose="02020603050405020304" pitchFamily="18" charset="0"/>
              </a:rPr>
              <a:t>	的角分辨率达到</a:t>
            </a:r>
            <a:r>
              <a:rPr lang="en-US" altLang="zh-CN" b="1">
                <a:latin typeface="Times New Roman" panose="02020603050405020304" pitchFamily="18" charset="0"/>
              </a:rPr>
              <a:t>0.001″</a:t>
            </a:r>
            <a:r>
              <a:rPr lang="zh-CN" altLang="en-US" b="1">
                <a:latin typeface="Times New Roman" panose="02020603050405020304" pitchFamily="18" charset="0"/>
              </a:rPr>
              <a:t>，</a:t>
            </a:r>
          </a:p>
          <a:p>
            <a:pPr lvl="1" eaLnBrk="1" hangingPunct="1">
              <a:buFontTx/>
              <a:buNone/>
            </a:pPr>
            <a:r>
              <a:rPr lang="zh-CN" altLang="en-US" b="1">
                <a:latin typeface="Times New Roman" panose="02020603050405020304" pitchFamily="18" charset="0"/>
              </a:rPr>
              <a:t>	测量了约</a:t>
            </a:r>
            <a:r>
              <a:rPr lang="en-US" altLang="zh-CN" b="1">
                <a:latin typeface="Times New Roman" panose="02020603050405020304" pitchFamily="18" charset="0"/>
              </a:rPr>
              <a:t>100</a:t>
            </a:r>
            <a:r>
              <a:rPr lang="zh-CN" altLang="en-US" b="1">
                <a:latin typeface="Times New Roman" panose="02020603050405020304" pitchFamily="18" charset="0"/>
              </a:rPr>
              <a:t>万颗恒星的距离。</a:t>
            </a:r>
          </a:p>
          <a:p>
            <a:pPr algn="just" eaLnBrk="1" hangingPunct="1">
              <a:buFontTx/>
              <a:buNone/>
            </a:pPr>
            <a:r>
              <a:rPr lang="zh-CN" altLang="en-US" sz="2800"/>
              <a:t>		                                                                                  </a:t>
            </a:r>
          </a:p>
        </p:txBody>
      </p:sp>
      <p:pic>
        <p:nvPicPr>
          <p:cNvPr id="21508" name="Picture 3" descr="Hipparcos Satellite">
            <a:extLst>
              <a:ext uri="{FF2B5EF4-FFF2-40B4-BE49-F238E27FC236}">
                <a16:creationId xmlns:a16="http://schemas.microsoft.com/office/drawing/2014/main" id="{C0CB8AB1-4504-4F9D-B1D9-3BACE715A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3357563"/>
            <a:ext cx="2286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4">
            <a:extLst>
              <a:ext uri="{FF2B5EF4-FFF2-40B4-BE49-F238E27FC236}">
                <a16:creationId xmlns:a16="http://schemas.microsoft.com/office/drawing/2014/main" id="{926BA887-BA79-44FF-9644-46FD3127A45F}"/>
              </a:ext>
            </a:extLst>
          </p:cNvPr>
          <p:cNvSpPr txBox="1">
            <a:spLocks noChangeArrowheads="1"/>
          </p:cNvSpPr>
          <p:nvPr/>
        </p:nvSpPr>
        <p:spPr bwMode="auto">
          <a:xfrm>
            <a:off x="900113" y="4581525"/>
            <a:ext cx="5029200" cy="946150"/>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20000"/>
              </a:spcBef>
              <a:buSzPct val="85000"/>
            </a:pPr>
            <a:r>
              <a:rPr lang="zh-CN" altLang="en-US" sz="2800">
                <a:ea typeface="楷体_GB2312" pitchFamily="1" charset="-122"/>
              </a:rPr>
              <a:t>三角测距法通常只适用于近距离（</a:t>
            </a:r>
            <a:r>
              <a:rPr lang="zh-CN" altLang="en-US" sz="2800">
                <a:latin typeface="Symbol" panose="05050102010706020507" pitchFamily="18" charset="2"/>
                <a:ea typeface="楷体_GB2312" pitchFamily="1" charset="-122"/>
              </a:rPr>
              <a:t>≤</a:t>
            </a:r>
            <a:r>
              <a:rPr lang="en-US" altLang="zh-CN" sz="2800">
                <a:latin typeface="Symbol" panose="05050102010706020507" pitchFamily="18" charset="2"/>
                <a:ea typeface="楷体_GB2312" pitchFamily="1" charset="-122"/>
              </a:rPr>
              <a:t>30-500 </a:t>
            </a:r>
            <a:r>
              <a:rPr lang="en-US" altLang="zh-CN" sz="2800">
                <a:latin typeface="Times New Roman" panose="02020603050405020304" pitchFamily="18" charset="0"/>
                <a:ea typeface="楷体_GB2312" pitchFamily="1" charset="-122"/>
              </a:rPr>
              <a:t>pc</a:t>
            </a:r>
            <a:r>
              <a:rPr lang="zh-CN" altLang="en-US" sz="2800">
                <a:latin typeface="Symbol" panose="05050102010706020507" pitchFamily="18" charset="2"/>
                <a:ea typeface="楷体_GB2312" pitchFamily="1" charset="-122"/>
              </a:rPr>
              <a:t>）</a:t>
            </a:r>
            <a:r>
              <a:rPr lang="zh-CN" altLang="en-US" sz="2800">
                <a:ea typeface="楷体_GB2312" pitchFamily="1" charset="-122"/>
              </a:rPr>
              <a:t>的恒星。</a:t>
            </a:r>
          </a:p>
        </p:txBody>
      </p:sp>
      <p:sp>
        <p:nvSpPr>
          <p:cNvPr id="21510" name="Rectangle 5">
            <a:extLst>
              <a:ext uri="{FF2B5EF4-FFF2-40B4-BE49-F238E27FC236}">
                <a16:creationId xmlns:a16="http://schemas.microsoft.com/office/drawing/2014/main" id="{24F51B0A-B3E5-4CE5-80AD-EC661BF303D0}"/>
              </a:ext>
            </a:extLst>
          </p:cNvPr>
          <p:cNvSpPr>
            <a:spLocks noChangeArrowheads="1"/>
          </p:cNvSpPr>
          <p:nvPr/>
        </p:nvSpPr>
        <p:spPr bwMode="auto">
          <a:xfrm>
            <a:off x="971550" y="5661025"/>
            <a:ext cx="372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800000"/>
                </a:solidFill>
              </a:rPr>
              <a:t>恒星的周年视差都小于</a:t>
            </a:r>
            <a:r>
              <a:rPr lang="en-US" altLang="zh-CN" sz="2400" b="1">
                <a:solidFill>
                  <a:srgbClr val="800000"/>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dissolve">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a:extLst>
              <a:ext uri="{FF2B5EF4-FFF2-40B4-BE49-F238E27FC236}">
                <a16:creationId xmlns:a16="http://schemas.microsoft.com/office/drawing/2014/main" id="{9B2EA80F-DEEC-4C7B-9F7B-7D98BB1420F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099" name="Rectangle 2">
            <a:extLst>
              <a:ext uri="{FF2B5EF4-FFF2-40B4-BE49-F238E27FC236}">
                <a16:creationId xmlns:a16="http://schemas.microsoft.com/office/drawing/2014/main" id="{68242DFA-105C-4ECE-925E-FD0EE171B32E}"/>
              </a:ext>
            </a:extLst>
          </p:cNvPr>
          <p:cNvSpPr>
            <a:spLocks noGrp="1" noChangeArrowheads="1"/>
          </p:cNvSpPr>
          <p:nvPr>
            <p:ph type="title" idx="4294967295"/>
          </p:nvPr>
        </p:nvSpPr>
        <p:spPr>
          <a:xfrm>
            <a:off x="468313" y="0"/>
            <a:ext cx="8229600" cy="1143000"/>
          </a:xfrm>
          <a:ln/>
        </p:spPr>
        <p:txBody>
          <a:bodyPr/>
          <a:lstStyle/>
          <a:p>
            <a:pPr eaLnBrk="1" hangingPunct="1"/>
            <a:r>
              <a:rPr lang="zh-CN" altLang="zh-CN" sz="3600">
                <a:solidFill>
                  <a:srgbClr val="FF9933"/>
                </a:solidFill>
                <a:latin typeface="隶书" panose="02010509060101010101" pitchFamily="49" charset="-122"/>
                <a:ea typeface="隶书" panose="02010509060101010101" pitchFamily="49" charset="-122"/>
              </a:rPr>
              <a:t>恒星大观园</a:t>
            </a:r>
            <a:br>
              <a:rPr lang="zh-CN" altLang="zh-CN" sz="3600">
                <a:solidFill>
                  <a:srgbClr val="FF9933"/>
                </a:solidFill>
                <a:latin typeface="幼圆" panose="02010509060101010101" pitchFamily="49" charset="-122"/>
                <a:ea typeface="幼圆" panose="02010509060101010101" pitchFamily="49" charset="-122"/>
              </a:rPr>
            </a:br>
            <a:endParaRPr lang="zh-CN" altLang="zh-CN" sz="3600">
              <a:solidFill>
                <a:srgbClr val="FF9933"/>
              </a:solidFill>
              <a:latin typeface="幼圆" panose="02010509060101010101" pitchFamily="49" charset="-122"/>
              <a:ea typeface="幼圆" panose="02010509060101010101" pitchFamily="49" charset="-122"/>
            </a:endParaRPr>
          </a:p>
        </p:txBody>
      </p:sp>
      <p:sp>
        <p:nvSpPr>
          <p:cNvPr id="4100" name="Rectangle 3">
            <a:extLst>
              <a:ext uri="{FF2B5EF4-FFF2-40B4-BE49-F238E27FC236}">
                <a16:creationId xmlns:a16="http://schemas.microsoft.com/office/drawing/2014/main" id="{321744AD-7D5D-418C-8B0D-0049D25F5EF9}"/>
              </a:ext>
            </a:extLst>
          </p:cNvPr>
          <p:cNvSpPr>
            <a:spLocks noGrp="1" noChangeArrowheads="1"/>
          </p:cNvSpPr>
          <p:nvPr>
            <p:ph idx="4294967295"/>
          </p:nvPr>
        </p:nvSpPr>
        <p:spPr>
          <a:xfrm>
            <a:off x="-36513" y="620713"/>
            <a:ext cx="9144001" cy="5876925"/>
          </a:xfrm>
          <a:ln/>
        </p:spPr>
        <p:txBody>
          <a:bodyPr/>
          <a:lstStyle/>
          <a:p>
            <a:pPr lvl="1">
              <a:lnSpc>
                <a:spcPct val="120000"/>
              </a:lnSpc>
              <a:spcBef>
                <a:spcPct val="0"/>
              </a:spcBef>
              <a:buFontTx/>
              <a:buNone/>
            </a:pPr>
            <a:r>
              <a:rPr lang="en-US" altLang="zh-CN" sz="2400" b="1">
                <a:latin typeface="宋体" panose="02010600030101010101" pitchFamily="2" charset="-122"/>
              </a:rPr>
              <a:t>20</a:t>
            </a:r>
            <a:r>
              <a:rPr lang="zh-CN" altLang="en-US" sz="2400" b="1">
                <a:latin typeface="宋体" panose="02010600030101010101" pitchFamily="2" charset="-122"/>
              </a:rPr>
              <a:t>世纪天文学最重大成就</a:t>
            </a:r>
            <a:r>
              <a:rPr lang="en-US" altLang="zh-CN" sz="2400" b="1">
                <a:latin typeface="宋体" panose="02010600030101010101" pitchFamily="2" charset="-122"/>
              </a:rPr>
              <a:t>----</a:t>
            </a:r>
            <a:r>
              <a:rPr lang="zh-CN" altLang="en-US" sz="2400" b="1">
                <a:latin typeface="宋体" panose="02010600030101010101" pitchFamily="2" charset="-122"/>
              </a:rPr>
              <a:t>认识恒星的诞生、成长、死亡</a:t>
            </a:r>
          </a:p>
          <a:p>
            <a:pPr lvl="1">
              <a:lnSpc>
                <a:spcPct val="120000"/>
              </a:lnSpc>
              <a:spcBef>
                <a:spcPct val="0"/>
              </a:spcBef>
              <a:buFontTx/>
              <a:buNone/>
            </a:pPr>
            <a:r>
              <a:rPr lang="zh-CN" altLang="en-US" sz="2400" b="1">
                <a:latin typeface="宋体" panose="02010600030101010101" pitchFamily="2" charset="-122"/>
              </a:rPr>
              <a:t> </a:t>
            </a:r>
            <a:r>
              <a:rPr lang="en-US" altLang="zh-CN" sz="2400" b="1">
                <a:latin typeface="宋体" panose="02010600030101010101" pitchFamily="2" charset="-122"/>
              </a:rPr>
              <a:t>—</a:t>
            </a:r>
            <a:r>
              <a:rPr lang="zh-CN" altLang="en-US" sz="2400" b="1">
                <a:latin typeface="宋体" panose="02010600030101010101" pitchFamily="2" charset="-122"/>
              </a:rPr>
              <a:t>赫罗图</a:t>
            </a:r>
            <a:r>
              <a:rPr lang="en-US" altLang="zh-CN" sz="2400" b="1">
                <a:latin typeface="宋体" panose="02010600030101010101" pitchFamily="2" charset="-122"/>
              </a:rPr>
              <a:t>——</a:t>
            </a:r>
            <a:r>
              <a:rPr lang="zh-CN" altLang="en-US" sz="2400" b="1">
                <a:latin typeface="宋体" panose="02010600030101010101" pitchFamily="2" charset="-122"/>
              </a:rPr>
              <a:t>能源</a:t>
            </a:r>
            <a:r>
              <a:rPr lang="en-US" altLang="zh-CN" sz="2400" b="1">
                <a:latin typeface="宋体" panose="02010600030101010101" pitchFamily="2" charset="-122"/>
              </a:rPr>
              <a:t>——</a:t>
            </a:r>
            <a:r>
              <a:rPr lang="zh-CN" altLang="en-US" sz="2400" b="1">
                <a:latin typeface="宋体" panose="02010600030101010101" pitchFamily="2" charset="-122"/>
              </a:rPr>
              <a:t>重元素产生</a:t>
            </a:r>
          </a:p>
          <a:p>
            <a:pPr lvl="1">
              <a:lnSpc>
                <a:spcPct val="120000"/>
              </a:lnSpc>
              <a:spcBef>
                <a:spcPct val="0"/>
              </a:spcBef>
              <a:buFontTx/>
              <a:buNone/>
            </a:pPr>
            <a:r>
              <a:rPr lang="zh-CN" altLang="en-US" sz="2400" b="1">
                <a:latin typeface="宋体" panose="02010600030101010101" pitchFamily="2" charset="-122"/>
              </a:rPr>
              <a:t>恒星并非“恒定不动”</a:t>
            </a:r>
          </a:p>
          <a:p>
            <a:pPr lvl="1">
              <a:lnSpc>
                <a:spcPct val="120000"/>
              </a:lnSpc>
              <a:spcBef>
                <a:spcPct val="0"/>
              </a:spcBef>
              <a:buFontTx/>
              <a:buNone/>
            </a:pPr>
            <a:r>
              <a:rPr lang="zh-CN" altLang="en-US" sz="2400" b="1">
                <a:latin typeface="宋体" panose="02010600030101010101" pitchFamily="2" charset="-122"/>
              </a:rPr>
              <a:t>恒星</a:t>
            </a:r>
            <a:r>
              <a:rPr lang="en-US" altLang="zh-CN" sz="2400" b="1">
                <a:latin typeface="宋体" panose="02010600030101010101" pitchFamily="2" charset="-122"/>
              </a:rPr>
              <a:t>----</a:t>
            </a:r>
            <a:r>
              <a:rPr lang="zh-CN" altLang="en-US" sz="2400" b="1">
                <a:latin typeface="宋体" panose="02010600030101010101" pitchFamily="2" charset="-122"/>
              </a:rPr>
              <a:t>五颜六色反映温度有高有低</a:t>
            </a:r>
          </a:p>
          <a:p>
            <a:pPr lvl="1">
              <a:lnSpc>
                <a:spcPct val="120000"/>
              </a:lnSpc>
              <a:spcBef>
                <a:spcPct val="0"/>
              </a:spcBef>
              <a:buFontTx/>
              <a:buNone/>
            </a:pPr>
            <a:r>
              <a:rPr lang="zh-CN" altLang="en-US" sz="2400" b="1">
                <a:latin typeface="宋体" panose="02010600030101010101" pitchFamily="2" charset="-122"/>
              </a:rPr>
              <a:t>恒星光度</a:t>
            </a:r>
            <a:r>
              <a:rPr lang="en-US" altLang="zh-CN" sz="2400" b="1">
                <a:latin typeface="宋体" panose="02010600030101010101" pitchFamily="2" charset="-122"/>
              </a:rPr>
              <a:t>----</a:t>
            </a:r>
            <a:r>
              <a:rPr lang="zh-CN" altLang="en-US" sz="2400" b="1">
                <a:latin typeface="宋体" panose="02010600030101010101" pitchFamily="2" charset="-122"/>
              </a:rPr>
              <a:t>绝对星等</a:t>
            </a:r>
          </a:p>
          <a:p>
            <a:pPr lvl="1">
              <a:lnSpc>
                <a:spcPct val="120000"/>
              </a:lnSpc>
              <a:spcBef>
                <a:spcPct val="0"/>
              </a:spcBef>
              <a:buFontTx/>
              <a:buNone/>
            </a:pPr>
            <a:r>
              <a:rPr lang="zh-CN" altLang="en-US" sz="2400" b="1">
                <a:latin typeface="宋体" panose="02010600030101010101" pitchFamily="2" charset="-122"/>
              </a:rPr>
              <a:t>恒星大小不一，质量不等：“巨人”和“侏儒”</a:t>
            </a:r>
            <a:r>
              <a:rPr lang="en-US" altLang="zh-CN" sz="2400" b="1">
                <a:latin typeface="宋体" panose="02010600030101010101" pitchFamily="2" charset="-122"/>
              </a:rPr>
              <a:t>——</a:t>
            </a:r>
            <a:r>
              <a:rPr lang="zh-CN" altLang="en-US" sz="2400" b="1">
                <a:latin typeface="宋体" panose="02010600030101010101" pitchFamily="2" charset="-122"/>
              </a:rPr>
              <a:t>胖织女与瘦牛郎           </a:t>
            </a:r>
            <a:r>
              <a:rPr lang="en-US" altLang="zh-CN" sz="2400" b="1" i="1">
                <a:latin typeface="宋体" panose="02010600030101010101" pitchFamily="2" charset="-122"/>
              </a:rPr>
              <a:t>HR </a:t>
            </a:r>
            <a:r>
              <a:rPr lang="en-US" altLang="zh-CN" sz="2400" b="1">
                <a:latin typeface="宋体" panose="02010600030101010101" pitchFamily="2" charset="-122"/>
              </a:rPr>
              <a:t>237     </a:t>
            </a:r>
            <a:r>
              <a:rPr lang="zh-CN" altLang="en-US" sz="2400" b="1">
                <a:latin typeface="宋体" panose="02010600030101010101" pitchFamily="2" charset="-122"/>
              </a:rPr>
              <a:t>天狼乙</a:t>
            </a:r>
          </a:p>
          <a:p>
            <a:pPr lvl="1">
              <a:lnSpc>
                <a:spcPct val="120000"/>
              </a:lnSpc>
              <a:spcBef>
                <a:spcPct val="0"/>
              </a:spcBef>
              <a:buFontTx/>
              <a:buNone/>
            </a:pPr>
            <a:r>
              <a:rPr lang="zh-CN" altLang="en-US" sz="2400" b="1">
                <a:latin typeface="宋体" panose="02010600030101010101" pitchFamily="2" charset="-122"/>
              </a:rPr>
              <a:t>                  ＞</a:t>
            </a:r>
            <a:r>
              <a:rPr lang="en-US" altLang="zh-CN" sz="2400" b="1">
                <a:latin typeface="宋体" panose="02010600030101010101" pitchFamily="2" charset="-122"/>
              </a:rPr>
              <a:t>1800</a:t>
            </a:r>
            <a:r>
              <a:rPr lang="en-US" altLang="zh-CN" sz="2400" b="1" i="1">
                <a:latin typeface="宋体" panose="02010600030101010101" pitchFamily="2" charset="-122"/>
              </a:rPr>
              <a:t>R</a:t>
            </a:r>
            <a:r>
              <a:rPr lang="en-US" altLang="zh-CN" sz="1400" b="1">
                <a:latin typeface="宋体" panose="02010600030101010101" pitchFamily="2" charset="-122"/>
              </a:rPr>
              <a:t>⊙</a:t>
            </a:r>
            <a:r>
              <a:rPr lang="en-US" altLang="zh-CN" sz="2400" b="1">
                <a:latin typeface="宋体" panose="02010600030101010101" pitchFamily="2" charset="-122"/>
              </a:rPr>
              <a:t>    0.0073</a:t>
            </a:r>
            <a:r>
              <a:rPr lang="en-US" altLang="zh-CN" sz="2400" b="1" i="1">
                <a:latin typeface="宋体" panose="02010600030101010101" pitchFamily="2" charset="-122"/>
              </a:rPr>
              <a:t>R</a:t>
            </a:r>
            <a:r>
              <a:rPr lang="en-US" altLang="zh-CN" sz="1400" b="1">
                <a:latin typeface="宋体" panose="02010600030101010101" pitchFamily="2" charset="-122"/>
              </a:rPr>
              <a:t>⊙</a:t>
            </a:r>
            <a:endParaRPr lang="en-US" altLang="zh-CN" sz="2400" b="1">
              <a:latin typeface="宋体" panose="02010600030101010101" pitchFamily="2" charset="-122"/>
            </a:endParaRPr>
          </a:p>
          <a:p>
            <a:pPr lvl="1">
              <a:lnSpc>
                <a:spcPct val="120000"/>
              </a:lnSpc>
              <a:spcBef>
                <a:spcPct val="0"/>
              </a:spcBef>
              <a:buFontTx/>
              <a:buNone/>
            </a:pPr>
            <a:r>
              <a:rPr lang="zh-CN" altLang="en-US" sz="2400" b="1">
                <a:latin typeface="宋体" panose="02010600030101010101" pitchFamily="2" charset="-122"/>
              </a:rPr>
              <a:t>成双成对的星</a:t>
            </a:r>
            <a:r>
              <a:rPr lang="en-US" altLang="zh-CN" sz="2400" b="1">
                <a:latin typeface="宋体" panose="02010600030101010101" pitchFamily="2" charset="-122"/>
              </a:rPr>
              <a:t>----</a:t>
            </a:r>
            <a:r>
              <a:rPr lang="zh-CN" altLang="en-US" sz="2400" b="1">
                <a:latin typeface="宋体" panose="02010600030101010101" pitchFamily="2" charset="-122"/>
              </a:rPr>
              <a:t>双星和聚星</a:t>
            </a:r>
          </a:p>
          <a:p>
            <a:pPr lvl="1">
              <a:lnSpc>
                <a:spcPct val="120000"/>
              </a:lnSpc>
              <a:spcBef>
                <a:spcPct val="0"/>
              </a:spcBef>
              <a:buFontTx/>
              <a:buNone/>
            </a:pPr>
            <a:r>
              <a:rPr lang="zh-CN" altLang="en-US" sz="2400" b="1">
                <a:latin typeface="宋体" panose="02010600030101010101" pitchFamily="2" charset="-122"/>
              </a:rPr>
              <a:t>客星</a:t>
            </a:r>
            <a:r>
              <a:rPr lang="en-US" altLang="zh-CN" sz="2400" b="1">
                <a:latin typeface="宋体" panose="02010600030101010101" pitchFamily="2" charset="-122"/>
              </a:rPr>
              <a:t>----</a:t>
            </a:r>
            <a:r>
              <a:rPr lang="zh-CN" altLang="en-US" sz="2400" b="1">
                <a:latin typeface="宋体" panose="02010600030101010101" pitchFamily="2" charset="-122"/>
              </a:rPr>
              <a:t>新星和超新星</a:t>
            </a:r>
          </a:p>
          <a:p>
            <a:pPr lvl="1">
              <a:lnSpc>
                <a:spcPct val="120000"/>
              </a:lnSpc>
              <a:spcBef>
                <a:spcPct val="0"/>
              </a:spcBef>
              <a:buFontTx/>
              <a:buNone/>
            </a:pPr>
            <a:r>
              <a:rPr lang="zh-CN" altLang="en-US" sz="2400" b="1">
                <a:latin typeface="宋体" panose="02010600030101010101" pitchFamily="2" charset="-122"/>
              </a:rPr>
              <a:t>致密星</a:t>
            </a:r>
            <a:r>
              <a:rPr lang="en-US" altLang="zh-CN" sz="2400" b="1">
                <a:latin typeface="宋体" panose="02010600030101010101" pitchFamily="2" charset="-122"/>
              </a:rPr>
              <a:t>---</a:t>
            </a:r>
            <a:r>
              <a:rPr lang="zh-CN" altLang="en-US" sz="2400" b="1">
                <a:latin typeface="宋体" panose="02010600030101010101" pitchFamily="2" charset="-122"/>
              </a:rPr>
              <a:t>白矮星、中子星和黑洞</a:t>
            </a:r>
          </a:p>
          <a:p>
            <a:pPr lvl="1">
              <a:lnSpc>
                <a:spcPct val="120000"/>
              </a:lnSpc>
              <a:spcBef>
                <a:spcPct val="0"/>
              </a:spcBef>
              <a:buFontTx/>
              <a:buNone/>
            </a:pPr>
            <a:r>
              <a:rPr lang="zh-CN" altLang="en-US" sz="2400" b="1">
                <a:latin typeface="宋体" panose="02010600030101010101" pitchFamily="2" charset="-122"/>
              </a:rPr>
              <a:t>恒星集团</a:t>
            </a:r>
            <a:r>
              <a:rPr lang="en-US" altLang="zh-CN" sz="2400" b="1">
                <a:latin typeface="宋体" panose="02010600030101010101" pitchFamily="2" charset="-122"/>
              </a:rPr>
              <a:t>----</a:t>
            </a:r>
            <a:r>
              <a:rPr lang="zh-CN" altLang="en-US" sz="2400" b="1">
                <a:latin typeface="宋体" panose="02010600030101010101" pitchFamily="2" charset="-122"/>
              </a:rPr>
              <a:t>星团</a:t>
            </a:r>
          </a:p>
          <a:p>
            <a:pPr lvl="1">
              <a:lnSpc>
                <a:spcPct val="120000"/>
              </a:lnSpc>
              <a:spcBef>
                <a:spcPct val="0"/>
              </a:spcBef>
              <a:buFontTx/>
              <a:buNone/>
            </a:pPr>
            <a:r>
              <a:rPr lang="zh-CN" altLang="en-US" sz="2400" b="1">
                <a:latin typeface="宋体" panose="02010600030101010101" pitchFamily="2" charset="-122"/>
              </a:rPr>
              <a:t>星际花园</a:t>
            </a:r>
            <a:r>
              <a:rPr lang="en-US" altLang="zh-CN" sz="2400" b="1">
                <a:latin typeface="宋体" panose="02010600030101010101" pitchFamily="2" charset="-122"/>
              </a:rPr>
              <a:t>----</a:t>
            </a:r>
            <a:r>
              <a:rPr lang="zh-CN" altLang="en-US" sz="2400" b="1">
                <a:latin typeface="宋体" panose="02010600030101010101" pitchFamily="2" charset="-122"/>
              </a:rPr>
              <a:t>星云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a:extLst>
              <a:ext uri="{FF2B5EF4-FFF2-40B4-BE49-F238E27FC236}">
                <a16:creationId xmlns:a16="http://schemas.microsoft.com/office/drawing/2014/main" id="{D2681BA2-D8DC-44C8-8116-C6E04644954D}"/>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3555" name="Rectangle 3">
            <a:extLst>
              <a:ext uri="{FF2B5EF4-FFF2-40B4-BE49-F238E27FC236}">
                <a16:creationId xmlns:a16="http://schemas.microsoft.com/office/drawing/2014/main" id="{0A6FA976-5BC6-4B93-9CCB-53980AA7F181}"/>
              </a:ext>
            </a:extLst>
          </p:cNvPr>
          <p:cNvSpPr>
            <a:spLocks noGrp="1" noChangeArrowheads="1"/>
          </p:cNvSpPr>
          <p:nvPr>
            <p:ph idx="4294967295"/>
          </p:nvPr>
        </p:nvSpPr>
        <p:spPr>
          <a:ln/>
        </p:spPr>
        <p:txBody>
          <a:bodyPr/>
          <a:lstStyle/>
          <a:p>
            <a:pPr eaLnBrk="1" hangingPunct="1">
              <a:buFontTx/>
              <a:buNone/>
            </a:pPr>
            <a:r>
              <a:rPr lang="zh-CN" altLang="en-US"/>
              <a:t>（</a:t>
            </a:r>
            <a:r>
              <a:rPr lang="en-US" altLang="zh-CN" b="1"/>
              <a:t>2</a:t>
            </a:r>
            <a:r>
              <a:rPr lang="zh-CN" altLang="en-US" b="1"/>
              <a:t>）分光视差法</a:t>
            </a:r>
          </a:p>
          <a:p>
            <a:pPr eaLnBrk="1" hangingPunct="1">
              <a:buFontTx/>
              <a:buNone/>
            </a:pPr>
            <a:r>
              <a:rPr lang="zh-CN" altLang="en-US" b="1"/>
              <a:t>       利用恒星光谱中某些谱线的强度比和绝对星等的线性经验关系，即由测定一些谱线对的强度比求绝对星等，进而求出距离。</a:t>
            </a:r>
          </a:p>
          <a:p>
            <a:pPr eaLnBrk="1" hangingPunct="1">
              <a:buFontTx/>
              <a:buNone/>
            </a:pPr>
            <a:r>
              <a:rPr lang="zh-CN" altLang="en-US" b="1"/>
              <a:t>                             </a:t>
            </a:r>
            <a:r>
              <a:rPr lang="en-US" altLang="zh-CN" sz="2800" b="1">
                <a:solidFill>
                  <a:schemeClr val="hlink"/>
                </a:solidFill>
              </a:rPr>
              <a:t>M=m+5-5lgr</a:t>
            </a:r>
          </a:p>
          <a:p>
            <a:pPr eaLnBrk="1" hangingPunct="1">
              <a:buFontTx/>
              <a:buNone/>
            </a:pPr>
            <a:endParaRPr lang="en-US" altLang="zh-CN"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a:extLst>
              <a:ext uri="{FF2B5EF4-FFF2-40B4-BE49-F238E27FC236}">
                <a16:creationId xmlns:a16="http://schemas.microsoft.com/office/drawing/2014/main" id="{19545AD3-4918-45D6-9D49-D18F9C9F2841}"/>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4579" name="Rectangle 3">
            <a:extLst>
              <a:ext uri="{FF2B5EF4-FFF2-40B4-BE49-F238E27FC236}">
                <a16:creationId xmlns:a16="http://schemas.microsoft.com/office/drawing/2014/main" id="{086CBCB2-6EEF-47E2-BB5B-C466A1C94A5C}"/>
              </a:ext>
            </a:extLst>
          </p:cNvPr>
          <p:cNvSpPr>
            <a:spLocks noGrp="1" noChangeArrowheads="1"/>
          </p:cNvSpPr>
          <p:nvPr>
            <p:ph idx="4294967295"/>
          </p:nvPr>
        </p:nvSpPr>
        <p:spPr>
          <a:xfrm>
            <a:off x="468313" y="836613"/>
            <a:ext cx="8229600" cy="4525962"/>
          </a:xfrm>
          <a:ln/>
        </p:spPr>
        <p:txBody>
          <a:bodyPr/>
          <a:lstStyle/>
          <a:p>
            <a:pPr eaLnBrk="1" hangingPunct="1">
              <a:buFontTx/>
              <a:buNone/>
            </a:pPr>
            <a:r>
              <a:rPr lang="zh-CN" altLang="zh-CN" b="1"/>
              <a:t>二、恒星的运动参数</a:t>
            </a:r>
          </a:p>
          <a:p>
            <a:pPr eaLnBrk="1" hangingPunct="1">
              <a:buFontTx/>
              <a:buNone/>
            </a:pPr>
            <a:r>
              <a:rPr lang="zh-CN" altLang="zh-CN"/>
              <a:t>     </a:t>
            </a:r>
          </a:p>
          <a:p>
            <a:pPr eaLnBrk="1" hangingPunct="1">
              <a:buFontTx/>
              <a:buNone/>
            </a:pPr>
            <a:r>
              <a:rPr lang="zh-CN" altLang="zh-CN"/>
              <a:t>     </a:t>
            </a:r>
            <a:endParaRPr lang="zh-CN" altLang="zh-CN" sz="3600"/>
          </a:p>
        </p:txBody>
      </p:sp>
      <p:sp>
        <p:nvSpPr>
          <p:cNvPr id="24580" name="Rectangle 6">
            <a:extLst>
              <a:ext uri="{FF2B5EF4-FFF2-40B4-BE49-F238E27FC236}">
                <a16:creationId xmlns:a16="http://schemas.microsoft.com/office/drawing/2014/main" id="{87B76B87-BF2C-428D-B681-ED58406B2A95}"/>
              </a:ext>
            </a:extLst>
          </p:cNvPr>
          <p:cNvSpPr>
            <a:spLocks noGrp="1" noChangeArrowheads="1"/>
          </p:cNvSpPr>
          <p:nvPr>
            <p:ph type="title" idx="4294967295"/>
          </p:nvPr>
        </p:nvSpPr>
        <p:spPr>
          <a:xfrm>
            <a:off x="395288" y="1341438"/>
            <a:ext cx="8229600" cy="1143000"/>
          </a:xfrm>
          <a:ln/>
        </p:spPr>
        <p:txBody>
          <a:bodyPr/>
          <a:lstStyle/>
          <a:p>
            <a:pPr algn="l" eaLnBrk="1" hangingPunct="1"/>
            <a:r>
              <a:rPr lang="en-US" altLang="zh-CN" sz="2800" b="1"/>
              <a:t>1. </a:t>
            </a:r>
            <a:r>
              <a:rPr lang="zh-CN" altLang="en-US" sz="2800" b="1"/>
              <a:t>恒星的自行 </a:t>
            </a:r>
            <a:r>
              <a:rPr lang="en-US" altLang="zh-CN" sz="2800" b="1"/>
              <a:t>(proper motion)</a:t>
            </a:r>
            <a:r>
              <a:rPr lang="en-US" altLang="zh-CN"/>
              <a:t> </a:t>
            </a:r>
          </a:p>
        </p:txBody>
      </p:sp>
      <p:sp>
        <p:nvSpPr>
          <p:cNvPr id="24581" name="Rectangle 7">
            <a:extLst>
              <a:ext uri="{FF2B5EF4-FFF2-40B4-BE49-F238E27FC236}">
                <a16:creationId xmlns:a16="http://schemas.microsoft.com/office/drawing/2014/main" id="{B33D897F-3389-41AF-B244-92BEBBA403ED}"/>
              </a:ext>
            </a:extLst>
          </p:cNvPr>
          <p:cNvSpPr>
            <a:spLocks noChangeArrowheads="1"/>
          </p:cNvSpPr>
          <p:nvPr/>
        </p:nvSpPr>
        <p:spPr bwMode="auto">
          <a:xfrm>
            <a:off x="468313" y="2420938"/>
            <a:ext cx="40386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Char char="•"/>
            </a:pPr>
            <a:r>
              <a:rPr lang="zh-CN" altLang="en-US" sz="2400" b="1"/>
              <a:t>恒星在天球上的</a:t>
            </a:r>
            <a:r>
              <a:rPr lang="zh-CN" altLang="en-US" sz="2400" b="1">
                <a:solidFill>
                  <a:srgbClr val="009900"/>
                </a:solidFill>
              </a:rPr>
              <a:t>视运动</a:t>
            </a:r>
            <a:r>
              <a:rPr lang="en-US" altLang="zh-CN" sz="2400" b="1"/>
              <a:t>(apparent motion)</a:t>
            </a:r>
            <a:r>
              <a:rPr lang="zh-CN" altLang="en-US" sz="2400" b="1"/>
              <a:t>有两种成分：地球和太阳的运动引起的相对运动和恒星的真实视运动。后者称为恒星的自行，代表恒星在垂直于观测者视线方向上的运动。 </a:t>
            </a:r>
          </a:p>
        </p:txBody>
      </p:sp>
      <p:pic>
        <p:nvPicPr>
          <p:cNvPr id="24582" name="Picture 8" descr="barnard">
            <a:extLst>
              <a:ext uri="{FF2B5EF4-FFF2-40B4-BE49-F238E27FC236}">
                <a16:creationId xmlns:a16="http://schemas.microsoft.com/office/drawing/2014/main" id="{BD4F2588-9590-497E-9E0F-F599BC61E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56"/>
          <a:stretch>
            <a:fillRect/>
          </a:stretch>
        </p:blipFill>
        <p:spPr bwMode="auto">
          <a:xfrm>
            <a:off x="4427538" y="2420938"/>
            <a:ext cx="4421187" cy="3371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 calcmode="lin" valueType="num">
                                      <p:cBhvr additive="base">
                                        <p:cTn id="7"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79">
                                            <p:txEl>
                                              <p:pRg st="2" end="2"/>
                                            </p:txEl>
                                          </p:spTgt>
                                        </p:tgtEl>
                                        <p:attrNameLst>
                                          <p:attrName>style.visibility</p:attrName>
                                        </p:attrNameLst>
                                      </p:cBhvr>
                                      <p:to>
                                        <p:strVal val="visible"/>
                                      </p:to>
                                    </p:set>
                                    <p:anim calcmode="lin" valueType="num">
                                      <p:cBhvr additive="base">
                                        <p:cTn id="13"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a:extLst>
              <a:ext uri="{FF2B5EF4-FFF2-40B4-BE49-F238E27FC236}">
                <a16:creationId xmlns:a16="http://schemas.microsoft.com/office/drawing/2014/main" id="{83C5D75C-D555-4CD6-A9A6-59537398843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5603" name="Rectangle 2">
            <a:extLst>
              <a:ext uri="{FF2B5EF4-FFF2-40B4-BE49-F238E27FC236}">
                <a16:creationId xmlns:a16="http://schemas.microsoft.com/office/drawing/2014/main" id="{3C5DED32-A8FB-40FE-8530-C4F72263C14D}"/>
              </a:ext>
            </a:extLst>
          </p:cNvPr>
          <p:cNvSpPr>
            <a:spLocks noGrp="1" noChangeArrowheads="1"/>
          </p:cNvSpPr>
          <p:nvPr>
            <p:ph idx="4294967295"/>
          </p:nvPr>
        </p:nvSpPr>
        <p:spPr>
          <a:xfrm>
            <a:off x="685800" y="609600"/>
            <a:ext cx="7696200" cy="2819400"/>
          </a:xfrm>
          <a:ln/>
        </p:spPr>
        <p:txBody>
          <a:bodyPr/>
          <a:lstStyle/>
          <a:p>
            <a:pPr eaLnBrk="1" hangingPunct="1">
              <a:lnSpc>
                <a:spcPct val="90000"/>
              </a:lnSpc>
            </a:pPr>
            <a:r>
              <a:rPr lang="zh-CN" altLang="en-US" sz="2800" b="1">
                <a:solidFill>
                  <a:srgbClr val="009900"/>
                </a:solidFill>
                <a:latin typeface="Times New Roman" panose="02020603050405020304" pitchFamily="18" charset="0"/>
              </a:rPr>
              <a:t>自行</a:t>
            </a:r>
            <a:r>
              <a:rPr lang="en-US" altLang="zh-CN" sz="2800" b="1">
                <a:solidFill>
                  <a:srgbClr val="009900"/>
                </a:solidFill>
                <a:latin typeface="Times New Roman" panose="02020603050405020304" pitchFamily="18" charset="0"/>
              </a:rPr>
              <a:t>(arcsec/yr) = </a:t>
            </a:r>
            <a:r>
              <a:rPr lang="zh-CN" altLang="en-US" sz="2800" b="1">
                <a:solidFill>
                  <a:srgbClr val="009900"/>
                </a:solidFill>
                <a:latin typeface="Times New Roman" panose="02020603050405020304" pitchFamily="18" charset="0"/>
              </a:rPr>
              <a:t>横向速度 </a:t>
            </a:r>
            <a:r>
              <a:rPr lang="en-US" altLang="zh-CN" sz="2800" b="1">
                <a:solidFill>
                  <a:srgbClr val="009900"/>
                </a:solidFill>
                <a:latin typeface="Times New Roman" panose="02020603050405020304" pitchFamily="18" charset="0"/>
              </a:rPr>
              <a:t>(transverse velocity)/</a:t>
            </a:r>
            <a:r>
              <a:rPr lang="zh-CN" altLang="en-US" sz="2800" b="1">
                <a:solidFill>
                  <a:srgbClr val="009900"/>
                </a:solidFill>
                <a:latin typeface="Times New Roman" panose="02020603050405020304" pitchFamily="18" charset="0"/>
              </a:rPr>
              <a:t>距离</a:t>
            </a:r>
          </a:p>
          <a:p>
            <a:pPr eaLnBrk="1" hangingPunct="1">
              <a:lnSpc>
                <a:spcPct val="90000"/>
              </a:lnSpc>
            </a:pPr>
            <a:r>
              <a:rPr lang="zh-CN" altLang="en-US" sz="2800" b="1">
                <a:latin typeface="Times New Roman" panose="02020603050405020304" pitchFamily="18" charset="0"/>
              </a:rPr>
              <a:t>自行大的恒星通常是近距离恒星，但自行小的恒星并不一定是远距离的。 </a:t>
            </a:r>
          </a:p>
          <a:p>
            <a:pPr eaLnBrk="1" hangingPunct="1">
              <a:lnSpc>
                <a:spcPct val="90000"/>
              </a:lnSpc>
            </a:pPr>
            <a:r>
              <a:rPr lang="en-US" altLang="zh-CN" sz="2800" b="1">
                <a:latin typeface="Times New Roman" panose="02020603050405020304" pitchFamily="18" charset="0"/>
              </a:rPr>
              <a:t>Barnard</a:t>
            </a:r>
            <a:r>
              <a:rPr lang="zh-CN" altLang="en-US" sz="2800" b="1">
                <a:latin typeface="Times New Roman" panose="02020603050405020304" pitchFamily="18" charset="0"/>
              </a:rPr>
              <a:t>星是具有最大自行的恒星，在</a:t>
            </a:r>
            <a:r>
              <a:rPr lang="en-US" altLang="zh-CN" sz="2800" b="1">
                <a:latin typeface="Times New Roman" panose="02020603050405020304" pitchFamily="18" charset="0"/>
              </a:rPr>
              <a:t>22</a:t>
            </a:r>
            <a:r>
              <a:rPr lang="zh-CN" altLang="en-US" sz="2800" b="1">
                <a:latin typeface="Times New Roman" panose="02020603050405020304" pitchFamily="18" charset="0"/>
              </a:rPr>
              <a:t>年内自行达</a:t>
            </a:r>
            <a:r>
              <a:rPr lang="en-US" altLang="zh-CN" sz="2800" b="1">
                <a:latin typeface="Times New Roman" panose="02020603050405020304" pitchFamily="18" charset="0"/>
              </a:rPr>
              <a:t>227</a:t>
            </a:r>
            <a:r>
              <a:rPr lang="en-US" altLang="zh-CN" sz="2800" b="1" i="1">
                <a:latin typeface="Times New Roman" panose="02020603050405020304" pitchFamily="18" charset="0"/>
              </a:rPr>
              <a:t>'' </a:t>
            </a:r>
            <a:r>
              <a:rPr lang="en-US" altLang="zh-CN" sz="2800" b="1">
                <a:latin typeface="Times New Roman" panose="02020603050405020304" pitchFamily="18" charset="0"/>
              </a:rPr>
              <a:t>(10.3</a:t>
            </a:r>
            <a:r>
              <a:rPr lang="en-US" altLang="zh-CN" sz="2800" b="1" i="1">
                <a:latin typeface="Times New Roman" panose="02020603050405020304" pitchFamily="18" charset="0"/>
              </a:rPr>
              <a:t>''</a:t>
            </a:r>
            <a:r>
              <a:rPr lang="en-US" altLang="zh-CN" sz="2800" b="1">
                <a:latin typeface="Times New Roman" panose="02020603050405020304" pitchFamily="18" charset="0"/>
              </a:rPr>
              <a:t>/yr) →</a:t>
            </a:r>
            <a:r>
              <a:rPr lang="zh-CN" altLang="en-US" sz="2800" b="1">
                <a:latin typeface="Times New Roman" panose="02020603050405020304" pitchFamily="18" charset="0"/>
              </a:rPr>
              <a:t>横向速度</a:t>
            </a:r>
            <a:r>
              <a:rPr lang="en-US" altLang="zh-CN" sz="2800" b="1" i="1">
                <a:latin typeface="Times New Roman" panose="02020603050405020304" pitchFamily="18" charset="0"/>
              </a:rPr>
              <a:t>=</a:t>
            </a:r>
            <a:r>
              <a:rPr lang="en-US" altLang="zh-CN" sz="2800" b="1">
                <a:latin typeface="Times New Roman" panose="02020603050405020304" pitchFamily="18" charset="0"/>
              </a:rPr>
              <a:t> 88 km/s</a:t>
            </a:r>
          </a:p>
        </p:txBody>
      </p:sp>
      <p:pic>
        <p:nvPicPr>
          <p:cNvPr id="25604" name="Picture 3">
            <a:extLst>
              <a:ext uri="{FF2B5EF4-FFF2-40B4-BE49-F238E27FC236}">
                <a16:creationId xmlns:a16="http://schemas.microsoft.com/office/drawing/2014/main" id="{BF204412-BF88-48A3-98D2-9A756E990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000" b="24001"/>
          <a:stretch>
            <a:fillRect/>
          </a:stretch>
        </p:blipFill>
        <p:spPr bwMode="auto">
          <a:xfrm>
            <a:off x="1116013" y="3284538"/>
            <a:ext cx="7162800"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a:extLst>
              <a:ext uri="{FF2B5EF4-FFF2-40B4-BE49-F238E27FC236}">
                <a16:creationId xmlns:a16="http://schemas.microsoft.com/office/drawing/2014/main" id="{AAC3F721-BDD9-4B2E-AD4A-71B205CF8985}"/>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6627" name="Rectangle 3">
            <a:extLst>
              <a:ext uri="{FF2B5EF4-FFF2-40B4-BE49-F238E27FC236}">
                <a16:creationId xmlns:a16="http://schemas.microsoft.com/office/drawing/2014/main" id="{24C12B9F-3E5D-4C78-8550-77B570C3080D}"/>
              </a:ext>
            </a:extLst>
          </p:cNvPr>
          <p:cNvSpPr>
            <a:spLocks noGrp="1" noChangeArrowheads="1"/>
          </p:cNvSpPr>
          <p:nvPr>
            <p:ph idx="4294967295"/>
          </p:nvPr>
        </p:nvSpPr>
        <p:spPr>
          <a:xfrm>
            <a:off x="323850" y="549275"/>
            <a:ext cx="8229600" cy="4525963"/>
          </a:xfrm>
          <a:ln/>
        </p:spPr>
        <p:txBody>
          <a:bodyPr/>
          <a:lstStyle/>
          <a:p>
            <a:pPr eaLnBrk="1" hangingPunct="1">
              <a:buFontTx/>
              <a:buNone/>
            </a:pPr>
            <a:r>
              <a:rPr lang="en-US" altLang="zh-CN"/>
              <a:t> </a:t>
            </a:r>
            <a:r>
              <a:rPr lang="en-US" altLang="zh-CN" b="1"/>
              <a:t>2.</a:t>
            </a:r>
            <a:r>
              <a:rPr lang="zh-CN" altLang="en-US" b="1"/>
              <a:t>视向速度</a:t>
            </a:r>
          </a:p>
          <a:p>
            <a:pPr eaLnBrk="1" hangingPunct="1">
              <a:buFontTx/>
              <a:buNone/>
            </a:pPr>
            <a:r>
              <a:rPr lang="zh-CN" altLang="en-US" b="1"/>
              <a:t>   </a:t>
            </a:r>
            <a:endParaRPr lang="zh-CN" altLang="en-US" sz="2400" b="1"/>
          </a:p>
          <a:p>
            <a:pPr eaLnBrk="1" hangingPunct="1">
              <a:buFontTx/>
              <a:buNone/>
            </a:pPr>
            <a:endParaRPr lang="zh-CN" altLang="en-US" sz="2400" b="1"/>
          </a:p>
          <a:p>
            <a:pPr eaLnBrk="1" hangingPunct="1">
              <a:buFontTx/>
              <a:buNone/>
            </a:pPr>
            <a:r>
              <a:rPr lang="zh-CN" altLang="en-US" sz="2400" b="1"/>
              <a:t>            </a:t>
            </a:r>
          </a:p>
          <a:p>
            <a:pPr eaLnBrk="1" hangingPunct="1"/>
            <a:endParaRPr lang="en-US" altLang="zh-CN" sz="2400" b="1"/>
          </a:p>
        </p:txBody>
      </p:sp>
      <p:sp>
        <p:nvSpPr>
          <p:cNvPr id="26628" name="Rectangle 10">
            <a:extLst>
              <a:ext uri="{FF2B5EF4-FFF2-40B4-BE49-F238E27FC236}">
                <a16:creationId xmlns:a16="http://schemas.microsoft.com/office/drawing/2014/main" id="{3CD9207E-8B1E-41FA-A8B0-5CE5034EF562}"/>
              </a:ext>
            </a:extLst>
          </p:cNvPr>
          <p:cNvSpPr>
            <a:spLocks noChangeArrowheads="1"/>
          </p:cNvSpPr>
          <p:nvPr/>
        </p:nvSpPr>
        <p:spPr bwMode="auto">
          <a:xfrm>
            <a:off x="304800" y="1524000"/>
            <a:ext cx="403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Char char="•"/>
            </a:pPr>
            <a:r>
              <a:rPr lang="en-US" altLang="zh-CN" sz="2400" b="1"/>
              <a:t>Doppler</a:t>
            </a:r>
            <a:r>
              <a:rPr lang="zh-CN" altLang="en-US" sz="2400" b="1"/>
              <a:t>谱线位移</a:t>
            </a:r>
            <a:r>
              <a:rPr lang="zh-CN" altLang="en-US" sz="2400" b="1">
                <a:solidFill>
                  <a:srgbClr val="FF0000"/>
                </a:solidFill>
              </a:rPr>
              <a:t> </a:t>
            </a:r>
            <a:r>
              <a:rPr lang="en-US" altLang="zh-CN" sz="2400" b="1"/>
              <a:t>(Doppler shift) </a:t>
            </a:r>
          </a:p>
          <a:p>
            <a:pPr>
              <a:spcBef>
                <a:spcPct val="20000"/>
              </a:spcBef>
            </a:pPr>
            <a:r>
              <a:rPr lang="en-US" altLang="zh-CN" sz="2400" b="1"/>
              <a:t>	</a:t>
            </a:r>
            <a:r>
              <a:rPr lang="zh-CN" altLang="en-US" sz="2400" b="1"/>
              <a:t>由于辐射源在观测者视线方向上的运动而造成接收到的电磁辐射波长或频率的变化。</a:t>
            </a:r>
          </a:p>
          <a:p>
            <a:pPr>
              <a:spcBef>
                <a:spcPct val="20000"/>
              </a:spcBef>
            </a:pPr>
            <a:r>
              <a:rPr lang="zh-CN" altLang="en-US" sz="2400" b="1"/>
              <a:t>	远离（接近）观测者辐射源发出的电磁辐射波长变长（短），称为谱线红移（蓝移）。 </a:t>
            </a:r>
          </a:p>
        </p:txBody>
      </p:sp>
      <p:graphicFrame>
        <p:nvGraphicFramePr>
          <p:cNvPr id="26629" name="Object 5">
            <a:extLst>
              <a:ext uri="{FF2B5EF4-FFF2-40B4-BE49-F238E27FC236}">
                <a16:creationId xmlns:a16="http://schemas.microsoft.com/office/drawing/2014/main" id="{0263DB11-55A2-4F1A-9E7C-A585610A0911}"/>
              </a:ext>
            </a:extLst>
          </p:cNvPr>
          <p:cNvGraphicFramePr>
            <a:graphicFrameLocks noChangeAspect="1"/>
          </p:cNvGraphicFramePr>
          <p:nvPr/>
        </p:nvGraphicFramePr>
        <p:xfrm>
          <a:off x="762000" y="5486400"/>
          <a:ext cx="1752600" cy="776288"/>
        </p:xfrm>
        <a:graphic>
          <a:graphicData uri="http://schemas.openxmlformats.org/presentationml/2006/ole">
            <mc:AlternateContent xmlns:mc="http://schemas.openxmlformats.org/markup-compatibility/2006">
              <mc:Choice xmlns:v="urn:schemas-microsoft-com:vml" Requires="v">
                <p:oleObj spid="_x0000_s26634" r:id="rId3" imgW="559117" imgH="432117" progId="Equation.3">
                  <p:embed/>
                </p:oleObj>
              </mc:Choice>
              <mc:Fallback>
                <p:oleObj r:id="rId3" imgW="559117" imgH="432117"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486400"/>
                        <a:ext cx="1752600" cy="776288"/>
                      </a:xfrm>
                      <a:prstGeom prst="rect">
                        <a:avLst/>
                      </a:prstGeom>
                      <a:solidFill>
                        <a:srgbClr val="00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30" name="Picture 12" descr="doppler-shifted absorption &#10;lines">
            <a:extLst>
              <a:ext uri="{FF2B5EF4-FFF2-40B4-BE49-F238E27FC236}">
                <a16:creationId xmlns:a16="http://schemas.microsoft.com/office/drawing/2014/main" id="{6ED35364-75E4-429C-88A5-174A3332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0247"/>
          <a:stretch>
            <a:fillRect/>
          </a:stretch>
        </p:blipFill>
        <p:spPr bwMode="auto">
          <a:xfrm>
            <a:off x="4267200" y="4343400"/>
            <a:ext cx="4583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3" descr="doppler-shifted absorption &#10;lines">
            <a:extLst>
              <a:ext uri="{FF2B5EF4-FFF2-40B4-BE49-F238E27FC236}">
                <a16:creationId xmlns:a16="http://schemas.microsoft.com/office/drawing/2014/main" id="{F9846DC4-D787-45C4-A30E-F09526F62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35185" b="45062"/>
          <a:stretch>
            <a:fillRect/>
          </a:stretch>
        </p:blipFill>
        <p:spPr bwMode="auto">
          <a:xfrm>
            <a:off x="4267200" y="5029200"/>
            <a:ext cx="4583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4" descr="doppler-shifted absorption &#10;lines">
            <a:extLst>
              <a:ext uri="{FF2B5EF4-FFF2-40B4-BE49-F238E27FC236}">
                <a16:creationId xmlns:a16="http://schemas.microsoft.com/office/drawing/2014/main" id="{F49414FF-6A6C-446E-9721-D5851847D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9753" b="10493"/>
          <a:stretch>
            <a:fillRect/>
          </a:stretch>
        </p:blipFill>
        <p:spPr bwMode="auto">
          <a:xfrm>
            <a:off x="4267200" y="5715000"/>
            <a:ext cx="4583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15" descr="6.6 The Doppler effect">
            <a:extLst>
              <a:ext uri="{FF2B5EF4-FFF2-40B4-BE49-F238E27FC236}">
                <a16:creationId xmlns:a16="http://schemas.microsoft.com/office/drawing/2014/main" id="{E48FCEDA-C7E9-47E2-8AA7-4ADF55E93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609600"/>
            <a:ext cx="4648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a:extLst>
              <a:ext uri="{FF2B5EF4-FFF2-40B4-BE49-F238E27FC236}">
                <a16:creationId xmlns:a16="http://schemas.microsoft.com/office/drawing/2014/main" id="{9A88034E-D283-4964-9A94-2DF44D9F283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7651" name="Rectangle 2">
            <a:extLst>
              <a:ext uri="{FF2B5EF4-FFF2-40B4-BE49-F238E27FC236}">
                <a16:creationId xmlns:a16="http://schemas.microsoft.com/office/drawing/2014/main" id="{6E9E6FCA-9515-4BCB-A7B3-133A5597DAA4}"/>
              </a:ext>
            </a:extLst>
          </p:cNvPr>
          <p:cNvSpPr>
            <a:spLocks noGrp="1" noChangeArrowheads="1"/>
          </p:cNvSpPr>
          <p:nvPr>
            <p:ph type="title" idx="4294967295"/>
          </p:nvPr>
        </p:nvSpPr>
        <p:spPr>
          <a:xfrm>
            <a:off x="609600" y="260350"/>
            <a:ext cx="7772400" cy="701675"/>
          </a:xfrm>
          <a:ln/>
        </p:spPr>
        <p:txBody>
          <a:bodyPr/>
          <a:lstStyle/>
          <a:p>
            <a:pPr algn="l" eaLnBrk="1" hangingPunct="1"/>
            <a:r>
              <a:rPr lang="zh-CN" altLang="zh-CN" sz="3200" b="1">
                <a:latin typeface="宋体" panose="02010600030101010101" pitchFamily="2" charset="-122"/>
              </a:rPr>
              <a:t>三、 恒星大小的测定</a:t>
            </a:r>
            <a:r>
              <a:rPr lang="zh-CN" altLang="zh-CN"/>
              <a:t> </a:t>
            </a:r>
          </a:p>
        </p:txBody>
      </p:sp>
      <p:sp>
        <p:nvSpPr>
          <p:cNvPr id="27652" name="Rectangle 3">
            <a:extLst>
              <a:ext uri="{FF2B5EF4-FFF2-40B4-BE49-F238E27FC236}">
                <a16:creationId xmlns:a16="http://schemas.microsoft.com/office/drawing/2014/main" id="{F5989820-567D-460E-852B-DB968915C957}"/>
              </a:ext>
            </a:extLst>
          </p:cNvPr>
          <p:cNvSpPr>
            <a:spLocks noGrp="1" noChangeArrowheads="1"/>
          </p:cNvSpPr>
          <p:nvPr>
            <p:ph idx="4294967295"/>
          </p:nvPr>
        </p:nvSpPr>
        <p:spPr>
          <a:xfrm>
            <a:off x="609600" y="936625"/>
            <a:ext cx="8153400" cy="4724400"/>
          </a:xfrm>
          <a:ln/>
        </p:spPr>
        <p:txBody>
          <a:bodyPr/>
          <a:lstStyle/>
          <a:p>
            <a:pPr eaLnBrk="1" hangingPunct="1">
              <a:buFontTx/>
              <a:buNone/>
            </a:pPr>
            <a:r>
              <a:rPr lang="en-US" altLang="zh-CN" sz="2800" b="1"/>
              <a:t>(1) </a:t>
            </a:r>
            <a:r>
              <a:rPr lang="zh-CN" altLang="en-US" sz="2800" b="1"/>
              <a:t>方法 </a:t>
            </a:r>
          </a:p>
          <a:p>
            <a:pPr eaLnBrk="1" hangingPunct="1"/>
            <a:r>
              <a:rPr lang="zh-CN" altLang="en-US" sz="2800" b="1"/>
              <a:t>直接测量</a:t>
            </a:r>
          </a:p>
          <a:p>
            <a:pPr lvl="1" eaLnBrk="1" hangingPunct="1"/>
            <a:r>
              <a:rPr lang="en-US" altLang="zh-CN" b="1"/>
              <a:t>Direct imaging (HST)</a:t>
            </a:r>
          </a:p>
          <a:p>
            <a:pPr eaLnBrk="1" hangingPunct="1">
              <a:buFontTx/>
              <a:buNone/>
            </a:pPr>
            <a:r>
              <a:rPr lang="en-US" altLang="zh-CN" sz="2800" b="1"/>
              <a:t>	</a:t>
            </a:r>
          </a:p>
          <a:p>
            <a:pPr eaLnBrk="1" hangingPunct="1">
              <a:buFontTx/>
              <a:buNone/>
            </a:pPr>
            <a:r>
              <a:rPr lang="en-US" altLang="zh-CN" sz="2800" b="1"/>
              <a:t>	</a:t>
            </a:r>
          </a:p>
        </p:txBody>
      </p:sp>
      <p:sp>
        <p:nvSpPr>
          <p:cNvPr id="27653" name="Text Box 4">
            <a:extLst>
              <a:ext uri="{FF2B5EF4-FFF2-40B4-BE49-F238E27FC236}">
                <a16:creationId xmlns:a16="http://schemas.microsoft.com/office/drawing/2014/main" id="{3A1A5835-1B8A-4329-BBFA-704636A93E2B}"/>
              </a:ext>
            </a:extLst>
          </p:cNvPr>
          <p:cNvSpPr txBox="1">
            <a:spLocks noChangeArrowheads="1"/>
          </p:cNvSpPr>
          <p:nvPr/>
        </p:nvSpPr>
        <p:spPr bwMode="auto">
          <a:xfrm>
            <a:off x="1447800" y="5589588"/>
            <a:ext cx="3581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b="1"/>
              <a:t>Betelgeuse's radius is 630 times that of the Sun </a:t>
            </a:r>
          </a:p>
        </p:txBody>
      </p:sp>
      <p:pic>
        <p:nvPicPr>
          <p:cNvPr id="27654" name="Picture 5" descr="hst_betelgeuse">
            <a:extLst>
              <a:ext uri="{FF2B5EF4-FFF2-40B4-BE49-F238E27FC236}">
                <a16:creationId xmlns:a16="http://schemas.microsoft.com/office/drawing/2014/main" id="{0ADD2A74-5480-4112-B0B0-B2581926E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98725"/>
            <a:ext cx="44958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hst_betelgeuse_radprof">
            <a:extLst>
              <a:ext uri="{FF2B5EF4-FFF2-40B4-BE49-F238E27FC236}">
                <a16:creationId xmlns:a16="http://schemas.microsoft.com/office/drawing/2014/main" id="{06F01E6C-AD7C-4804-94F4-E94716401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5270" b="23494"/>
          <a:stretch>
            <a:fillRect/>
          </a:stretch>
        </p:blipFill>
        <p:spPr bwMode="auto">
          <a:xfrm>
            <a:off x="5562600" y="2589213"/>
            <a:ext cx="312420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7" descr="hst_betelgeuse_radprof">
            <a:extLst>
              <a:ext uri="{FF2B5EF4-FFF2-40B4-BE49-F238E27FC236}">
                <a16:creationId xmlns:a16="http://schemas.microsoft.com/office/drawing/2014/main" id="{51259483-FB0F-417C-9F5A-BC5C6D6EA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74" t="74562" r="34433" b="16666"/>
          <a:stretch>
            <a:fillRect/>
          </a:stretch>
        </p:blipFill>
        <p:spPr bwMode="auto">
          <a:xfrm>
            <a:off x="6553200" y="5068888"/>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8">
            <a:extLst>
              <a:ext uri="{FF2B5EF4-FFF2-40B4-BE49-F238E27FC236}">
                <a16:creationId xmlns:a16="http://schemas.microsoft.com/office/drawing/2014/main" id="{1558E58E-EAAA-478E-91D7-824A34F0DE96}"/>
              </a:ext>
            </a:extLst>
          </p:cNvPr>
          <p:cNvSpPr txBox="1">
            <a:spLocks noChangeArrowheads="1"/>
          </p:cNvSpPr>
          <p:nvPr/>
        </p:nvSpPr>
        <p:spPr bwMode="auto">
          <a:xfrm>
            <a:off x="5638800" y="5589588"/>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t>Radial intensity distribution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3">
            <a:extLst>
              <a:ext uri="{FF2B5EF4-FFF2-40B4-BE49-F238E27FC236}">
                <a16:creationId xmlns:a16="http://schemas.microsoft.com/office/drawing/2014/main" id="{0E0E4E01-9ADF-44F4-822C-FA9379CA7F8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29699" name="Rectangle 2">
            <a:extLst>
              <a:ext uri="{FF2B5EF4-FFF2-40B4-BE49-F238E27FC236}">
                <a16:creationId xmlns:a16="http://schemas.microsoft.com/office/drawing/2014/main" id="{EAAEA75B-0908-40ED-8408-28240C4E3878}"/>
              </a:ext>
            </a:extLst>
          </p:cNvPr>
          <p:cNvSpPr>
            <a:spLocks noGrp="1" noChangeArrowheads="1"/>
          </p:cNvSpPr>
          <p:nvPr>
            <p:ph idx="4294967295"/>
          </p:nvPr>
        </p:nvSpPr>
        <p:spPr>
          <a:xfrm>
            <a:off x="533400" y="838200"/>
            <a:ext cx="8001000" cy="4114800"/>
          </a:xfrm>
          <a:ln/>
        </p:spPr>
        <p:txBody>
          <a:bodyPr/>
          <a:lstStyle/>
          <a:p>
            <a:pPr eaLnBrk="1" hangingPunct="1"/>
            <a:r>
              <a:rPr lang="zh-CN" altLang="en-US" sz="2800" b="1"/>
              <a:t>直接测量</a:t>
            </a:r>
          </a:p>
          <a:p>
            <a:pPr lvl="1" eaLnBrk="1" hangingPunct="1"/>
            <a:r>
              <a:rPr lang="zh-CN" altLang="en-US" b="1"/>
              <a:t>掩食法 </a:t>
            </a:r>
            <a:r>
              <a:rPr lang="en-US" altLang="zh-CN" b="1"/>
              <a:t>Lunar occultation, Eclipsing binaries</a:t>
            </a:r>
          </a:p>
        </p:txBody>
      </p:sp>
      <p:pic>
        <p:nvPicPr>
          <p:cNvPr id="29700" name="Picture 3" descr="easy_occult_1">
            <a:extLst>
              <a:ext uri="{FF2B5EF4-FFF2-40B4-BE49-F238E27FC236}">
                <a16:creationId xmlns:a16="http://schemas.microsoft.com/office/drawing/2014/main" id="{4B9883A6-B79E-4DF0-9602-5E870AC76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349500"/>
            <a:ext cx="17526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4" descr="easy_occult_2">
            <a:extLst>
              <a:ext uri="{FF2B5EF4-FFF2-40B4-BE49-F238E27FC236}">
                <a16:creationId xmlns:a16="http://schemas.microsoft.com/office/drawing/2014/main" id="{397452F9-2FEF-40DA-8735-50CD09983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349500"/>
            <a:ext cx="17526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descr="easy_occult_3">
            <a:extLst>
              <a:ext uri="{FF2B5EF4-FFF2-40B4-BE49-F238E27FC236}">
                <a16:creationId xmlns:a16="http://schemas.microsoft.com/office/drawing/2014/main" id="{ECAA52A5-7C3D-4546-95CB-52628403E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349500"/>
            <a:ext cx="1749425"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6" descr="easy_occult_5">
            <a:extLst>
              <a:ext uri="{FF2B5EF4-FFF2-40B4-BE49-F238E27FC236}">
                <a16:creationId xmlns:a16="http://schemas.microsoft.com/office/drawing/2014/main" id="{3003B034-1098-4E6F-973C-76489A17E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2349500"/>
            <a:ext cx="1749425" cy="145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descr="easy_curve">
            <a:extLst>
              <a:ext uri="{FF2B5EF4-FFF2-40B4-BE49-F238E27FC236}">
                <a16:creationId xmlns:a16="http://schemas.microsoft.com/office/drawing/2014/main" id="{47D5771B-9D50-4D5C-89C6-124567AC0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933825"/>
            <a:ext cx="2974975"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3">
            <a:extLst>
              <a:ext uri="{FF2B5EF4-FFF2-40B4-BE49-F238E27FC236}">
                <a16:creationId xmlns:a16="http://schemas.microsoft.com/office/drawing/2014/main" id="{9EAD7BEF-B9F1-454E-94B6-3E201B227C91}"/>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0723" name="Rectangle 2">
            <a:extLst>
              <a:ext uri="{FF2B5EF4-FFF2-40B4-BE49-F238E27FC236}">
                <a16:creationId xmlns:a16="http://schemas.microsoft.com/office/drawing/2014/main" id="{EB4372D7-9D56-46BA-A896-A41F443B53EF}"/>
              </a:ext>
            </a:extLst>
          </p:cNvPr>
          <p:cNvSpPr>
            <a:spLocks noGrp="1" noChangeArrowheads="1"/>
          </p:cNvSpPr>
          <p:nvPr>
            <p:ph idx="4294967295"/>
          </p:nvPr>
        </p:nvSpPr>
        <p:spPr>
          <a:xfrm>
            <a:off x="685800" y="1066800"/>
            <a:ext cx="7772400" cy="4114800"/>
          </a:xfrm>
          <a:ln/>
        </p:spPr>
        <p:txBody>
          <a:bodyPr/>
          <a:lstStyle/>
          <a:p>
            <a:pPr eaLnBrk="1" hangingPunct="1"/>
            <a:r>
              <a:rPr lang="zh-CN" altLang="en-US" sz="2800" b="1"/>
              <a:t>间接测量法 </a:t>
            </a:r>
          </a:p>
          <a:p>
            <a:pPr eaLnBrk="1" hangingPunct="1">
              <a:buFontTx/>
              <a:buNone/>
            </a:pPr>
            <a:r>
              <a:rPr lang="zh-CN" altLang="en-US" sz="2800" b="1"/>
              <a:t>	</a:t>
            </a:r>
            <a:r>
              <a:rPr lang="zh-CN" altLang="en-US" sz="2800" b="1">
                <a:latin typeface="Times New Roman" panose="02020603050405020304" pitchFamily="18" charset="0"/>
              </a:rPr>
              <a:t>根据</a:t>
            </a:r>
            <a:r>
              <a:rPr lang="en-US" altLang="zh-CN" sz="2800" b="1">
                <a:latin typeface="Times New Roman" panose="02020603050405020304" pitchFamily="18" charset="0"/>
              </a:rPr>
              <a:t>Stefan-Boltzmann</a:t>
            </a:r>
            <a:r>
              <a:rPr lang="zh-CN" altLang="en-US" sz="2800" b="1">
                <a:latin typeface="Times New Roman" panose="02020603050405020304" pitchFamily="18" charset="0"/>
              </a:rPr>
              <a:t>定律，恒星的光度        </a:t>
            </a:r>
            <a:r>
              <a:rPr lang="en-US" altLang="zh-CN" sz="2800" b="1" i="1">
                <a:latin typeface="Times New Roman" panose="02020603050405020304" pitchFamily="18" charset="0"/>
              </a:rPr>
              <a:t>L</a:t>
            </a:r>
            <a:r>
              <a:rPr lang="en-US" altLang="zh-CN" sz="2800" b="1">
                <a:latin typeface="Times New Roman" panose="02020603050405020304" pitchFamily="18" charset="0"/>
              </a:rPr>
              <a:t>= 4</a:t>
            </a:r>
            <a:r>
              <a:rPr lang="en-US" altLang="zh-CN" sz="2800" b="1">
                <a:latin typeface="Symbol" panose="05050102010706020507" pitchFamily="18" charset="2"/>
              </a:rPr>
              <a:t>p</a:t>
            </a:r>
            <a:r>
              <a:rPr lang="en-US" altLang="zh-CN" sz="2800" b="1" i="1">
                <a:latin typeface="Times New Roman" panose="02020603050405020304" pitchFamily="18" charset="0"/>
              </a:rPr>
              <a:t>R</a:t>
            </a:r>
            <a:r>
              <a:rPr lang="en-US" altLang="zh-CN" sz="2800" b="1" baseline="30000">
                <a:latin typeface="Times New Roman" panose="02020603050405020304" pitchFamily="18" charset="0"/>
              </a:rPr>
              <a:t>2</a:t>
            </a:r>
            <a:r>
              <a:rPr lang="en-US" altLang="zh-CN" sz="2800" b="1" i="1">
                <a:latin typeface="Symbol" panose="05050102010706020507" pitchFamily="18" charset="2"/>
              </a:rPr>
              <a:t>s</a:t>
            </a:r>
            <a:r>
              <a:rPr lang="en-US" altLang="zh-CN" sz="2800" b="1" i="1">
                <a:latin typeface="Times New Roman" panose="02020603050405020304" pitchFamily="18" charset="0"/>
              </a:rPr>
              <a:t>T</a:t>
            </a:r>
            <a:r>
              <a:rPr lang="en-US" altLang="zh-CN" sz="2800" b="1" baseline="30000">
                <a:latin typeface="Times New Roman" panose="02020603050405020304" pitchFamily="18" charset="0"/>
              </a:rPr>
              <a:t>4</a:t>
            </a:r>
            <a:r>
              <a:rPr lang="en-US" altLang="zh-CN" sz="2800" b="1">
                <a:latin typeface="Times New Roman" panose="02020603050405020304" pitchFamily="18" charset="0"/>
              </a:rPr>
              <a:t>, </a:t>
            </a:r>
            <a:r>
              <a:rPr lang="zh-CN" altLang="en-US" sz="2800" b="1">
                <a:latin typeface="Times New Roman" panose="02020603050405020304" pitchFamily="18" charset="0"/>
              </a:rPr>
              <a:t>通过测量恒星的光度</a:t>
            </a:r>
            <a:r>
              <a:rPr lang="en-US" altLang="zh-CN" sz="2800" b="1" i="1">
                <a:latin typeface="Times New Roman" panose="02020603050405020304" pitchFamily="18" charset="0"/>
              </a:rPr>
              <a:t>L</a:t>
            </a:r>
            <a:r>
              <a:rPr lang="zh-CN" altLang="en-US" sz="2800" b="1">
                <a:latin typeface="Times New Roman" panose="02020603050405020304" pitchFamily="18" charset="0"/>
              </a:rPr>
              <a:t>和表面温度</a:t>
            </a:r>
            <a:r>
              <a:rPr lang="en-US" altLang="zh-CN" sz="2800" b="1" i="1">
                <a:latin typeface="Times New Roman" panose="02020603050405020304" pitchFamily="18" charset="0"/>
              </a:rPr>
              <a:t>T</a:t>
            </a:r>
            <a:r>
              <a:rPr lang="zh-CN" altLang="en-US" sz="2800" b="1">
                <a:latin typeface="Times New Roman" panose="02020603050405020304" pitchFamily="18" charset="0"/>
              </a:rPr>
              <a:t>就可以得到它的半径</a:t>
            </a:r>
            <a:r>
              <a:rPr lang="en-US" altLang="zh-CN" sz="2800" b="1" i="1">
                <a:latin typeface="Times New Roman" panose="02020603050405020304" pitchFamily="18" charset="0"/>
              </a:rPr>
              <a:t>R</a:t>
            </a:r>
            <a:r>
              <a:rPr lang="en-US" altLang="zh-CN" sz="2800" b="1">
                <a:latin typeface="Times New Roman" panose="02020603050405020304" pitchFamily="18" charset="0"/>
              </a:rPr>
              <a:t> </a:t>
            </a:r>
          </a:p>
          <a:p>
            <a:pPr eaLnBrk="1" hangingPunct="1">
              <a:buFontTx/>
              <a:buNone/>
            </a:pPr>
            <a:endParaRPr lang="en-US" altLang="zh-CN" sz="2800" b="1">
              <a:latin typeface="Times New Roman" panose="02020603050405020304" pitchFamily="18" charset="0"/>
            </a:endParaRPr>
          </a:p>
          <a:p>
            <a:pPr eaLnBrk="1" hangingPunct="1">
              <a:buFontTx/>
              <a:buNone/>
            </a:pPr>
            <a:r>
              <a:rPr lang="en-US" altLang="zh-CN" sz="2800">
                <a:latin typeface="Times New Roman" panose="02020603050405020304" pitchFamily="18" charset="0"/>
              </a:rPr>
              <a:t>	</a:t>
            </a:r>
          </a:p>
          <a:p>
            <a:pPr eaLnBrk="1" hangingPunct="1">
              <a:buFontTx/>
              <a:buNone/>
            </a:pPr>
            <a:r>
              <a:rPr lang="en-US" altLang="zh-CN" sz="2800">
                <a:latin typeface="Times New Roman" panose="02020603050405020304" pitchFamily="18" charset="0"/>
              </a:rPr>
              <a:t>	</a:t>
            </a:r>
          </a:p>
          <a:p>
            <a:pPr eaLnBrk="1" hangingPunct="1">
              <a:buFontTx/>
              <a:buNone/>
            </a:pPr>
            <a:r>
              <a:rPr lang="en-US" altLang="zh-CN" sz="2800">
                <a:latin typeface="Times New Roman" panose="02020603050405020304" pitchFamily="18" charset="0"/>
              </a:rPr>
              <a:t>	</a:t>
            </a:r>
            <a:r>
              <a:rPr lang="zh-CN" altLang="en-US" sz="2800" b="1">
                <a:latin typeface="Times New Roman" panose="02020603050405020304" pitchFamily="18" charset="0"/>
              </a:rPr>
              <a:t>其中 </a:t>
            </a:r>
            <a:r>
              <a:rPr lang="en-US" altLang="zh-CN" sz="2800" b="1" i="1">
                <a:latin typeface="Times New Roman" panose="02020603050405020304" pitchFamily="18" charset="0"/>
              </a:rPr>
              <a:t>R</a:t>
            </a:r>
            <a:r>
              <a:rPr lang="en-US" altLang="zh-CN" sz="2800" b="1" baseline="-25000">
                <a:latin typeface="Times New Roman" panose="02020603050405020304" pitchFamily="18" charset="0"/>
              </a:rPr>
              <a:t>⊙ </a:t>
            </a:r>
            <a:r>
              <a:rPr lang="en-US" altLang="zh-CN" sz="2800" b="1">
                <a:latin typeface="Times New Roman" panose="02020603050405020304" pitchFamily="18" charset="0"/>
              </a:rPr>
              <a:t>= 7×10</a:t>
            </a:r>
            <a:r>
              <a:rPr lang="en-US" altLang="zh-CN" sz="2800" b="1" baseline="30000">
                <a:latin typeface="Times New Roman" panose="02020603050405020304" pitchFamily="18" charset="0"/>
              </a:rPr>
              <a:t>10</a:t>
            </a:r>
            <a:r>
              <a:rPr lang="en-US" altLang="zh-CN" sz="2800" b="1">
                <a:latin typeface="Times New Roman" panose="02020603050405020304" pitchFamily="18" charset="0"/>
              </a:rPr>
              <a:t> cm, </a:t>
            </a:r>
            <a:r>
              <a:rPr lang="en-US" altLang="zh-CN" sz="2800" b="1" i="1">
                <a:latin typeface="Times New Roman" panose="02020603050405020304" pitchFamily="18" charset="0"/>
              </a:rPr>
              <a:t>T</a:t>
            </a:r>
            <a:r>
              <a:rPr lang="en-US" altLang="zh-CN" sz="2800" b="1" baseline="-25000">
                <a:latin typeface="Times New Roman" panose="02020603050405020304" pitchFamily="18" charset="0"/>
              </a:rPr>
              <a:t>⊙ </a:t>
            </a:r>
            <a:r>
              <a:rPr lang="en-US" altLang="zh-CN" sz="2800" b="1">
                <a:latin typeface="Times New Roman" panose="02020603050405020304" pitchFamily="18" charset="0"/>
              </a:rPr>
              <a:t>= 5770 K</a:t>
            </a:r>
            <a:r>
              <a:rPr lang="zh-CN" altLang="en-US" sz="2800" b="1">
                <a:latin typeface="Times New Roman" panose="02020603050405020304" pitchFamily="18" charset="0"/>
              </a:rPr>
              <a:t>。</a:t>
            </a:r>
            <a:r>
              <a:rPr lang="zh-CN" altLang="en-US" sz="3600" b="1"/>
              <a:t> </a:t>
            </a:r>
            <a:endParaRPr lang="zh-CN" altLang="en-US" b="1"/>
          </a:p>
        </p:txBody>
      </p:sp>
      <p:graphicFrame>
        <p:nvGraphicFramePr>
          <p:cNvPr id="30724" name="Object 4">
            <a:extLst>
              <a:ext uri="{FF2B5EF4-FFF2-40B4-BE49-F238E27FC236}">
                <a16:creationId xmlns:a16="http://schemas.microsoft.com/office/drawing/2014/main" id="{F9B399B2-C88F-4A92-8C94-B92C08F338AB}"/>
              </a:ext>
            </a:extLst>
          </p:cNvPr>
          <p:cNvGraphicFramePr>
            <a:graphicFrameLocks/>
          </p:cNvGraphicFramePr>
          <p:nvPr/>
        </p:nvGraphicFramePr>
        <p:xfrm>
          <a:off x="1382713" y="3451225"/>
          <a:ext cx="2262187" cy="565150"/>
        </p:xfrm>
        <a:graphic>
          <a:graphicData uri="http://schemas.openxmlformats.org/presentationml/2006/ole">
            <mc:AlternateContent xmlns:mc="http://schemas.openxmlformats.org/markup-compatibility/2006">
              <mc:Choice xmlns:v="urn:schemas-microsoft-com:vml" Requires="v">
                <p:oleObj spid="_x0000_s30725" r:id="rId3" imgW="1016758" imgH="229016" progId="Equation.3">
                  <p:embed/>
                </p:oleObj>
              </mc:Choice>
              <mc:Fallback>
                <p:oleObj r:id="rId3" imgW="1016758" imgH="229016"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3451225"/>
                        <a:ext cx="2262187" cy="565150"/>
                      </a:xfrm>
                      <a:prstGeom prst="rect">
                        <a:avLst/>
                      </a:prstGeom>
                      <a:solidFill>
                        <a:srgbClr val="FFFF00"/>
                      </a:solidFill>
                      <a:ln w="9525" cmpd="sng">
                        <a:solidFill>
                          <a:schemeClr val="tx1"/>
                        </a:solidFill>
                        <a:miter lim="800000"/>
                        <a:headEnd/>
                        <a:tailEnd/>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a:extLst>
              <a:ext uri="{FF2B5EF4-FFF2-40B4-BE49-F238E27FC236}">
                <a16:creationId xmlns:a16="http://schemas.microsoft.com/office/drawing/2014/main" id="{9A6291CA-E675-4B59-87D7-C1A0E47FCC5E}"/>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1747" name="Rectangle 2">
            <a:extLst>
              <a:ext uri="{FF2B5EF4-FFF2-40B4-BE49-F238E27FC236}">
                <a16:creationId xmlns:a16="http://schemas.microsoft.com/office/drawing/2014/main" id="{031446D0-9314-488B-B679-6757130710D2}"/>
              </a:ext>
            </a:extLst>
          </p:cNvPr>
          <p:cNvSpPr>
            <a:spLocks noGrp="1" noChangeArrowheads="1"/>
          </p:cNvSpPr>
          <p:nvPr>
            <p:ph idx="4294967295"/>
          </p:nvPr>
        </p:nvSpPr>
        <p:spPr>
          <a:xfrm>
            <a:off x="685800" y="685800"/>
            <a:ext cx="7467600" cy="4114800"/>
          </a:xfrm>
          <a:ln/>
        </p:spPr>
        <p:txBody>
          <a:bodyPr/>
          <a:lstStyle/>
          <a:p>
            <a:pPr marL="0" indent="0" eaLnBrk="1" hangingPunct="1">
              <a:buFontTx/>
              <a:buNone/>
            </a:pPr>
            <a:r>
              <a:rPr lang="zh-CN" altLang="en-US" sz="2800" b="1"/>
              <a:t>根据恒星体积的大小可以把它们分成以下几类：</a:t>
            </a:r>
          </a:p>
          <a:p>
            <a:pPr marL="0" indent="0" eaLnBrk="1" hangingPunct="1">
              <a:buFontTx/>
              <a:buNone/>
            </a:pPr>
            <a:r>
              <a:rPr lang="zh-CN" altLang="en-US" sz="2800" b="1"/>
              <a:t>超巨星 </a:t>
            </a:r>
            <a:r>
              <a:rPr lang="en-US" altLang="zh-CN" sz="2800" b="1"/>
              <a:t>(supergiant stars) </a:t>
            </a:r>
            <a:r>
              <a:rPr lang="en-US" altLang="zh-CN" sz="2800" b="1" i="1"/>
              <a:t>R </a:t>
            </a:r>
            <a:r>
              <a:rPr lang="en-US" altLang="zh-CN" sz="2800" b="1"/>
              <a:t>~100-1000 </a:t>
            </a:r>
            <a:r>
              <a:rPr lang="en-US" altLang="zh-CN" sz="2800" b="1" i="1"/>
              <a:t>R</a:t>
            </a:r>
            <a:r>
              <a:rPr lang="en-US" altLang="zh-CN" sz="2800" b="1" baseline="-30000"/>
              <a:t>⊙</a:t>
            </a:r>
            <a:endParaRPr lang="en-US" altLang="zh-CN" sz="2800" b="1"/>
          </a:p>
          <a:p>
            <a:pPr marL="0" indent="0" algn="just" eaLnBrk="1" hangingPunct="1">
              <a:buFontTx/>
              <a:buNone/>
            </a:pPr>
            <a:r>
              <a:rPr lang="zh-CN" altLang="en-US" sz="2800" b="1"/>
              <a:t>巨星 </a:t>
            </a:r>
            <a:r>
              <a:rPr lang="en-US" altLang="zh-CN" sz="2800" b="1"/>
              <a:t>(giant stars) </a:t>
            </a:r>
            <a:r>
              <a:rPr lang="en-US" altLang="zh-CN" sz="2800" b="1" i="1"/>
              <a:t>R </a:t>
            </a:r>
            <a:r>
              <a:rPr lang="en-US" altLang="zh-CN" sz="2800" b="1"/>
              <a:t>~10-100 </a:t>
            </a:r>
            <a:r>
              <a:rPr lang="en-US" altLang="zh-CN" sz="2800" b="1" i="1"/>
              <a:t>R</a:t>
            </a:r>
            <a:r>
              <a:rPr lang="en-US" altLang="zh-CN" sz="2800" b="1" baseline="-30000"/>
              <a:t>⊙</a:t>
            </a:r>
            <a:endParaRPr lang="en-US" altLang="zh-CN" sz="2800" b="1"/>
          </a:p>
          <a:p>
            <a:pPr marL="0" indent="0" algn="just" eaLnBrk="1" hangingPunct="1">
              <a:buFontTx/>
              <a:buNone/>
            </a:pPr>
            <a:r>
              <a:rPr lang="zh-CN" altLang="en-US" sz="2800" b="1"/>
              <a:t>矮星 </a:t>
            </a:r>
            <a:r>
              <a:rPr lang="en-US" altLang="zh-CN" sz="2800" b="1"/>
              <a:t>(dwarf stars) </a:t>
            </a:r>
            <a:r>
              <a:rPr lang="en-US" altLang="zh-CN" sz="2800" b="1" i="1"/>
              <a:t>R </a:t>
            </a:r>
            <a:r>
              <a:rPr lang="en-US" altLang="zh-CN" sz="2800" b="1"/>
              <a:t>~ </a:t>
            </a:r>
            <a:r>
              <a:rPr lang="en-US" altLang="zh-CN" sz="2800" b="1" i="1"/>
              <a:t>R</a:t>
            </a:r>
            <a:r>
              <a:rPr lang="en-US" altLang="zh-CN" sz="2800" b="1" baseline="-30000"/>
              <a:t>⊙</a:t>
            </a:r>
            <a:endParaRPr lang="en-US" altLang="zh-CN" sz="2800" b="1"/>
          </a:p>
          <a:p>
            <a:pPr marL="0" indent="0" eaLnBrk="1" hangingPunct="1">
              <a:buFontTx/>
              <a:buNone/>
            </a:pPr>
            <a:r>
              <a:rPr lang="zh-CN" altLang="en-US" sz="2800" b="1"/>
              <a:t>恒星的大小分布为：</a:t>
            </a:r>
          </a:p>
          <a:p>
            <a:pPr marL="0" indent="0" eaLnBrk="1" hangingPunct="1">
              <a:buFontTx/>
              <a:buNone/>
            </a:pPr>
            <a:r>
              <a:rPr lang="zh-CN" altLang="en-US" sz="2800" b="1"/>
              <a:t>从</a:t>
            </a:r>
            <a:r>
              <a:rPr lang="en-US" altLang="zh-CN" sz="2800" b="1"/>
              <a:t>10</a:t>
            </a:r>
            <a:r>
              <a:rPr lang="en-US" altLang="zh-CN" sz="2800" b="1" baseline="30000">
                <a:latin typeface="Symbol" panose="05050102010706020507" pitchFamily="18" charset="2"/>
              </a:rPr>
              <a:t>-</a:t>
            </a:r>
            <a:r>
              <a:rPr lang="en-US" altLang="zh-CN" sz="2800" b="1" baseline="30000"/>
              <a:t>5 </a:t>
            </a:r>
            <a:r>
              <a:rPr lang="en-US" altLang="zh-CN" sz="2800" b="1" i="1"/>
              <a:t>R</a:t>
            </a:r>
            <a:r>
              <a:rPr lang="en-US" altLang="zh-CN" sz="2800" b="1" baseline="-30000"/>
              <a:t>⊙</a:t>
            </a:r>
            <a:r>
              <a:rPr lang="en-US" altLang="zh-CN" sz="2800" b="1"/>
              <a:t> (</a:t>
            </a:r>
            <a:r>
              <a:rPr lang="zh-CN" altLang="en-US" sz="2800" b="1"/>
              <a:t>中子星</a:t>
            </a:r>
            <a:r>
              <a:rPr lang="en-US" altLang="zh-CN" sz="2800" b="1"/>
              <a:t>) </a:t>
            </a:r>
          </a:p>
          <a:p>
            <a:pPr marL="0" indent="0" eaLnBrk="1" hangingPunct="1">
              <a:buFontTx/>
              <a:buNone/>
            </a:pPr>
            <a:r>
              <a:rPr lang="zh-CN" altLang="en-US" sz="2800" b="1"/>
              <a:t>到</a:t>
            </a:r>
            <a:r>
              <a:rPr lang="en-US" altLang="zh-CN" sz="2800" b="1"/>
              <a:t>10</a:t>
            </a:r>
            <a:r>
              <a:rPr lang="en-US" altLang="zh-CN" sz="2800" b="1" baseline="30000"/>
              <a:t>3</a:t>
            </a:r>
            <a:r>
              <a:rPr lang="en-US" altLang="zh-CN" sz="2800" b="1"/>
              <a:t> </a:t>
            </a:r>
            <a:r>
              <a:rPr lang="en-US" altLang="zh-CN" sz="2800" b="1" i="1"/>
              <a:t>R</a:t>
            </a:r>
            <a:r>
              <a:rPr lang="en-US" altLang="zh-CN" sz="2800" b="1" baseline="-30000"/>
              <a:t>⊙ </a:t>
            </a:r>
            <a:r>
              <a:rPr lang="en-US" altLang="zh-CN" sz="2800" b="1"/>
              <a:t>(</a:t>
            </a:r>
            <a:r>
              <a:rPr lang="zh-CN" altLang="en-US" sz="2800" b="1"/>
              <a:t>超巨星</a:t>
            </a:r>
            <a:r>
              <a:rPr lang="en-US" altLang="zh-CN" sz="2800" b="1"/>
              <a:t>)</a:t>
            </a:r>
            <a:r>
              <a:rPr lang="en-US" altLang="zh-CN" sz="2400" b="1"/>
              <a:t> </a:t>
            </a:r>
          </a:p>
        </p:txBody>
      </p:sp>
      <p:pic>
        <p:nvPicPr>
          <p:cNvPr id="31748" name="Picture 3">
            <a:extLst>
              <a:ext uri="{FF2B5EF4-FFF2-40B4-BE49-F238E27FC236}">
                <a16:creationId xmlns:a16="http://schemas.microsoft.com/office/drawing/2014/main" id="{3B669588-9541-4997-BA14-2F84DF056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334" r="17332"/>
          <a:stretch>
            <a:fillRect/>
          </a:stretch>
        </p:blipFill>
        <p:spPr bwMode="auto">
          <a:xfrm>
            <a:off x="4859338" y="2636838"/>
            <a:ext cx="35845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a:extLst>
              <a:ext uri="{FF2B5EF4-FFF2-40B4-BE49-F238E27FC236}">
                <a16:creationId xmlns:a16="http://schemas.microsoft.com/office/drawing/2014/main" id="{9F105DC4-91D4-4041-8E14-4CD86AFBE84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3795" name="Rectangle 2">
            <a:extLst>
              <a:ext uri="{FF2B5EF4-FFF2-40B4-BE49-F238E27FC236}">
                <a16:creationId xmlns:a16="http://schemas.microsoft.com/office/drawing/2014/main" id="{42CD4262-175B-47D8-9CFC-D4F06D85ADDE}"/>
              </a:ext>
            </a:extLst>
          </p:cNvPr>
          <p:cNvSpPr>
            <a:spLocks noGrp="1" noChangeArrowheads="1"/>
          </p:cNvSpPr>
          <p:nvPr>
            <p:ph type="title" idx="4294967295"/>
          </p:nvPr>
        </p:nvSpPr>
        <p:spPr>
          <a:xfrm>
            <a:off x="457200" y="274638"/>
            <a:ext cx="4114800" cy="1143000"/>
          </a:xfrm>
          <a:ln/>
        </p:spPr>
        <p:txBody>
          <a:bodyPr/>
          <a:lstStyle/>
          <a:p>
            <a:pPr eaLnBrk="1" hangingPunct="1"/>
            <a:r>
              <a:rPr lang="zh-CN" altLang="zh-CN" sz="3200" b="1"/>
              <a:t>四、恒星的质量</a:t>
            </a:r>
          </a:p>
        </p:txBody>
      </p:sp>
      <p:sp>
        <p:nvSpPr>
          <p:cNvPr id="33796" name="Rectangle 3">
            <a:extLst>
              <a:ext uri="{FF2B5EF4-FFF2-40B4-BE49-F238E27FC236}">
                <a16:creationId xmlns:a16="http://schemas.microsoft.com/office/drawing/2014/main" id="{826D338A-2B83-4FC5-83F3-0877D4FFD80C}"/>
              </a:ext>
            </a:extLst>
          </p:cNvPr>
          <p:cNvSpPr>
            <a:spLocks noGrp="1" noChangeArrowheads="1"/>
          </p:cNvSpPr>
          <p:nvPr>
            <p:ph idx="4294967295"/>
          </p:nvPr>
        </p:nvSpPr>
        <p:spPr>
          <a:ln/>
        </p:spPr>
        <p:txBody>
          <a:bodyPr/>
          <a:lstStyle/>
          <a:p>
            <a:pPr eaLnBrk="1" hangingPunct="1"/>
            <a:r>
              <a:rPr lang="zh-CN" altLang="zh-CN" sz="2800" b="1"/>
              <a:t>单个恒星质量很难测定，除了太阳外，其他恒星只有双星系统的成员在适当的条件下才能从轨道运动直接测出。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a:extLst>
              <a:ext uri="{FF2B5EF4-FFF2-40B4-BE49-F238E27FC236}">
                <a16:creationId xmlns:a16="http://schemas.microsoft.com/office/drawing/2014/main" id="{79B8E99C-FB7E-4C07-A485-0F42CBB9369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4819" name="Rectangle 2">
            <a:extLst>
              <a:ext uri="{FF2B5EF4-FFF2-40B4-BE49-F238E27FC236}">
                <a16:creationId xmlns:a16="http://schemas.microsoft.com/office/drawing/2014/main" id="{E37A3B02-8DA3-47D9-BEBA-40DB28CE5544}"/>
              </a:ext>
            </a:extLst>
          </p:cNvPr>
          <p:cNvSpPr>
            <a:spLocks noGrp="1" noChangeArrowheads="1"/>
          </p:cNvSpPr>
          <p:nvPr>
            <p:ph type="title" idx="4294967295"/>
          </p:nvPr>
        </p:nvSpPr>
        <p:spPr>
          <a:xfrm>
            <a:off x="457200" y="274638"/>
            <a:ext cx="6778625" cy="1143000"/>
          </a:xfrm>
          <a:ln/>
        </p:spPr>
        <p:txBody>
          <a:bodyPr/>
          <a:lstStyle/>
          <a:p>
            <a:pPr eaLnBrk="1" hangingPunct="1"/>
            <a:r>
              <a:rPr lang="en-US" altLang="zh-CN" sz="3600" b="1">
                <a:solidFill>
                  <a:schemeClr val="folHlink"/>
                </a:solidFill>
              </a:rPr>
              <a:t>§7.3 </a:t>
            </a:r>
            <a:r>
              <a:rPr lang="zh-CN" altLang="en-US" sz="3600" b="1">
                <a:solidFill>
                  <a:schemeClr val="folHlink"/>
                </a:solidFill>
              </a:rPr>
              <a:t>恒星的光谱和赫罗图</a:t>
            </a:r>
            <a:r>
              <a:rPr lang="zh-CN" altLang="en-US" sz="4800"/>
              <a:t> </a:t>
            </a:r>
          </a:p>
        </p:txBody>
      </p:sp>
      <p:sp>
        <p:nvSpPr>
          <p:cNvPr id="34820" name="Line 6">
            <a:extLst>
              <a:ext uri="{FF2B5EF4-FFF2-40B4-BE49-F238E27FC236}">
                <a16:creationId xmlns:a16="http://schemas.microsoft.com/office/drawing/2014/main" id="{310F1F15-C2ED-453F-AD2D-9A3588FECEB4}"/>
              </a:ext>
            </a:extLst>
          </p:cNvPr>
          <p:cNvSpPr>
            <a:spLocks noChangeShapeType="1"/>
          </p:cNvSpPr>
          <p:nvPr/>
        </p:nvSpPr>
        <p:spPr bwMode="auto">
          <a:xfrm flipV="1">
            <a:off x="3348038" y="2997200"/>
            <a:ext cx="215900" cy="215900"/>
          </a:xfrm>
          <a:prstGeom prst="line">
            <a:avLst/>
          </a:prstGeom>
          <a:noFill/>
          <a:ln w="38100"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1" name="Line 9">
            <a:extLst>
              <a:ext uri="{FF2B5EF4-FFF2-40B4-BE49-F238E27FC236}">
                <a16:creationId xmlns:a16="http://schemas.microsoft.com/office/drawing/2014/main" id="{BDF5DE79-9AE7-413D-BE8A-68F79DC96C74}"/>
              </a:ext>
            </a:extLst>
          </p:cNvPr>
          <p:cNvSpPr>
            <a:spLocks noChangeShapeType="1"/>
          </p:cNvSpPr>
          <p:nvPr/>
        </p:nvSpPr>
        <p:spPr bwMode="auto">
          <a:xfrm>
            <a:off x="2916238" y="3573463"/>
            <a:ext cx="142875" cy="215900"/>
          </a:xfrm>
          <a:prstGeom prst="line">
            <a:avLst/>
          </a:prstGeom>
          <a:noFill/>
          <a:ln w="38100" cmpd="sng">
            <a:solidFill>
              <a:schemeClr val="tx1"/>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2" name="Rectangle 10">
            <a:extLst>
              <a:ext uri="{FF2B5EF4-FFF2-40B4-BE49-F238E27FC236}">
                <a16:creationId xmlns:a16="http://schemas.microsoft.com/office/drawing/2014/main" id="{40991BDE-E8AD-4B19-B01E-F1B16BBEAC54}"/>
              </a:ext>
            </a:extLst>
          </p:cNvPr>
          <p:cNvSpPr>
            <a:spLocks noChangeArrowheads="1"/>
          </p:cNvSpPr>
          <p:nvPr/>
        </p:nvSpPr>
        <p:spPr bwMode="auto">
          <a:xfrm>
            <a:off x="609600" y="1447800"/>
            <a:ext cx="784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800" b="1"/>
              <a:t>一、恒星光谱 </a:t>
            </a:r>
            <a:r>
              <a:rPr lang="en-US" altLang="zh-CN" sz="2800" b="1"/>
              <a:t>(stellar spectrum)</a:t>
            </a:r>
          </a:p>
          <a:p>
            <a:pPr>
              <a:spcBef>
                <a:spcPct val="20000"/>
              </a:spcBef>
            </a:pPr>
            <a:r>
              <a:rPr lang="en-US" altLang="zh-CN" sz="2800" b="1"/>
              <a:t>   1.</a:t>
            </a:r>
            <a:r>
              <a:rPr lang="zh-CN" altLang="en-US" sz="2800" b="1"/>
              <a:t>典型的恒星光谱由连续谱和吸收线构成。 </a:t>
            </a:r>
            <a:endParaRPr lang="zh-CN" altLang="en-US" sz="3200" b="1"/>
          </a:p>
        </p:txBody>
      </p:sp>
      <p:pic>
        <p:nvPicPr>
          <p:cNvPr id="34823" name="Picture 11" descr="16">
            <a:extLst>
              <a:ext uri="{FF2B5EF4-FFF2-40B4-BE49-F238E27FC236}">
                <a16:creationId xmlns:a16="http://schemas.microsoft.com/office/drawing/2014/main" id="{F734BDF9-7789-44CC-9E37-133C4FCF4E63}"/>
              </a:ext>
            </a:extLst>
          </p:cNvPr>
          <p:cNvPicPr>
            <a:picLocks noChangeAspect="1" noChangeArrowheads="1"/>
          </p:cNvPicPr>
          <p:nvPr/>
        </p:nvPicPr>
        <p:blipFill>
          <a:blip r:embed="rId2">
            <a:lum bright="-42000" contrast="-30000"/>
            <a:extLst>
              <a:ext uri="{28A0092B-C50C-407E-A947-70E740481C1C}">
                <a14:useLocalDpi xmlns:a14="http://schemas.microsoft.com/office/drawing/2010/main" val="0"/>
              </a:ext>
            </a:extLst>
          </a:blip>
          <a:srcRect/>
          <a:stretch>
            <a:fillRect/>
          </a:stretch>
        </p:blipFill>
        <p:spPr bwMode="auto">
          <a:xfrm>
            <a:off x="1066800" y="2971800"/>
            <a:ext cx="6686550"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a:extLst>
              <a:ext uri="{FF2B5EF4-FFF2-40B4-BE49-F238E27FC236}">
                <a16:creationId xmlns:a16="http://schemas.microsoft.com/office/drawing/2014/main" id="{29240B16-D659-4500-88EA-B74341D1C0AA}"/>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5123" name="Rectangle 2">
            <a:extLst>
              <a:ext uri="{FF2B5EF4-FFF2-40B4-BE49-F238E27FC236}">
                <a16:creationId xmlns:a16="http://schemas.microsoft.com/office/drawing/2014/main" id="{B52F0156-D190-418D-A6D9-76D0054253A3}"/>
              </a:ext>
            </a:extLst>
          </p:cNvPr>
          <p:cNvSpPr>
            <a:spLocks noGrp="1" noChangeArrowheads="1"/>
          </p:cNvSpPr>
          <p:nvPr>
            <p:ph type="title" idx="4294967295"/>
          </p:nvPr>
        </p:nvSpPr>
        <p:spPr>
          <a:xfrm>
            <a:off x="457200" y="274638"/>
            <a:ext cx="4475163" cy="1143000"/>
          </a:xfrm>
          <a:ln/>
        </p:spPr>
        <p:txBody>
          <a:bodyPr/>
          <a:lstStyle/>
          <a:p>
            <a:pPr eaLnBrk="1" hangingPunct="1"/>
            <a:r>
              <a:rPr lang="en-US" altLang="zh-CN" sz="3600" b="1">
                <a:solidFill>
                  <a:schemeClr val="folHlink"/>
                </a:solidFill>
              </a:rPr>
              <a:t>§7.1 </a:t>
            </a:r>
            <a:r>
              <a:rPr lang="zh-CN" altLang="en-US" sz="3600" b="1">
                <a:solidFill>
                  <a:schemeClr val="folHlink"/>
                </a:solidFill>
              </a:rPr>
              <a:t>恒星物理方法</a:t>
            </a:r>
          </a:p>
        </p:txBody>
      </p:sp>
      <p:sp>
        <p:nvSpPr>
          <p:cNvPr id="5124" name="Rectangle 3">
            <a:extLst>
              <a:ext uri="{FF2B5EF4-FFF2-40B4-BE49-F238E27FC236}">
                <a16:creationId xmlns:a16="http://schemas.microsoft.com/office/drawing/2014/main" id="{8260E0B8-E2AA-44C2-ACEA-DD7CE5B79DF6}"/>
              </a:ext>
            </a:extLst>
          </p:cNvPr>
          <p:cNvSpPr>
            <a:spLocks noGrp="1" noChangeArrowheads="1"/>
          </p:cNvSpPr>
          <p:nvPr>
            <p:ph idx="4294967295"/>
          </p:nvPr>
        </p:nvSpPr>
        <p:spPr>
          <a:xfrm>
            <a:off x="250825" y="1628775"/>
            <a:ext cx="5483225" cy="4525963"/>
          </a:xfrm>
          <a:ln/>
        </p:spPr>
        <p:txBody>
          <a:bodyPr/>
          <a:lstStyle/>
          <a:p>
            <a:pPr eaLnBrk="1" hangingPunct="1">
              <a:lnSpc>
                <a:spcPct val="80000"/>
              </a:lnSpc>
              <a:buFontTx/>
              <a:buNone/>
            </a:pPr>
            <a:r>
              <a:rPr lang="zh-CN" altLang="en-US" sz="2000" b="1"/>
              <a:t>一、</a:t>
            </a:r>
            <a:r>
              <a:rPr lang="zh-CN" altLang="en-US" sz="2400" b="1"/>
              <a:t>电磁辐射</a:t>
            </a:r>
          </a:p>
          <a:p>
            <a:pPr eaLnBrk="1" hangingPunct="1">
              <a:lnSpc>
                <a:spcPct val="80000"/>
              </a:lnSpc>
              <a:buFontTx/>
              <a:buNone/>
            </a:pPr>
            <a:endParaRPr lang="zh-CN" altLang="en-US" sz="2000" b="1"/>
          </a:p>
          <a:p>
            <a:pPr eaLnBrk="1" hangingPunct="1">
              <a:lnSpc>
                <a:spcPct val="80000"/>
              </a:lnSpc>
              <a:buFontTx/>
              <a:buNone/>
            </a:pPr>
            <a:r>
              <a:rPr lang="zh-CN" altLang="en-US" sz="2000" b="1"/>
              <a:t>    </a:t>
            </a:r>
            <a:r>
              <a:rPr lang="zh-CN" altLang="en-US" sz="2400" b="1"/>
              <a:t>人们获得天体信息的渠道主要有四种： </a:t>
            </a:r>
          </a:p>
          <a:p>
            <a:pPr eaLnBrk="1" hangingPunct="1">
              <a:lnSpc>
                <a:spcPct val="80000"/>
              </a:lnSpc>
              <a:buFontTx/>
              <a:buNone/>
            </a:pPr>
            <a:r>
              <a:rPr lang="zh-CN" altLang="en-US" sz="2400" b="1"/>
              <a:t>	 电磁辐射 </a:t>
            </a:r>
            <a:r>
              <a:rPr lang="en-US" altLang="zh-CN" sz="2400" b="1"/>
              <a:t>(electromagnetic radiation)</a:t>
            </a:r>
          </a:p>
          <a:p>
            <a:pPr eaLnBrk="1" hangingPunct="1">
              <a:lnSpc>
                <a:spcPct val="80000"/>
              </a:lnSpc>
              <a:buFontTx/>
              <a:buNone/>
            </a:pPr>
            <a:r>
              <a:rPr lang="en-US" altLang="zh-CN" sz="2400" b="1"/>
              <a:t>	 </a:t>
            </a:r>
            <a:r>
              <a:rPr lang="zh-CN" altLang="en-US" sz="2400" b="1"/>
              <a:t>宇宙线 </a:t>
            </a:r>
            <a:r>
              <a:rPr lang="en-US" altLang="zh-CN" sz="2400" b="1"/>
              <a:t>(cosmic rays)</a:t>
            </a:r>
          </a:p>
          <a:p>
            <a:pPr eaLnBrk="1" hangingPunct="1">
              <a:lnSpc>
                <a:spcPct val="80000"/>
              </a:lnSpc>
              <a:buFontTx/>
              <a:buNone/>
            </a:pPr>
            <a:r>
              <a:rPr lang="en-US" altLang="zh-CN" sz="2400" b="1"/>
              <a:t>	 </a:t>
            </a:r>
            <a:r>
              <a:rPr lang="zh-CN" altLang="en-US" sz="2400" b="1"/>
              <a:t>中微子 </a:t>
            </a:r>
            <a:r>
              <a:rPr lang="en-US" altLang="zh-CN" sz="2400" b="1"/>
              <a:t>(neutrinos)</a:t>
            </a:r>
          </a:p>
          <a:p>
            <a:pPr eaLnBrk="1" hangingPunct="1">
              <a:lnSpc>
                <a:spcPct val="80000"/>
              </a:lnSpc>
              <a:buFontTx/>
              <a:buNone/>
            </a:pPr>
            <a:r>
              <a:rPr lang="en-US" altLang="zh-CN" sz="2400" b="1"/>
              <a:t>	 </a:t>
            </a:r>
            <a:r>
              <a:rPr lang="zh-CN" altLang="en-US" sz="2400" b="1"/>
              <a:t>引力波 </a:t>
            </a:r>
            <a:r>
              <a:rPr lang="en-US" altLang="zh-CN" sz="2400" b="1"/>
              <a:t>(gravitational wave)</a:t>
            </a:r>
          </a:p>
          <a:p>
            <a:pPr eaLnBrk="1" hangingPunct="1">
              <a:lnSpc>
                <a:spcPct val="80000"/>
              </a:lnSpc>
              <a:buFontTx/>
              <a:buNone/>
            </a:pPr>
            <a:r>
              <a:rPr lang="en-US" altLang="zh-CN" sz="2400" b="1"/>
              <a:t>    </a:t>
            </a:r>
            <a:r>
              <a:rPr lang="zh-CN" altLang="en-US" sz="2400" b="1"/>
              <a:t>其中电磁辐射是其中最为重要的一种。 </a:t>
            </a:r>
          </a:p>
          <a:p>
            <a:pPr eaLnBrk="1" hangingPunct="1">
              <a:lnSpc>
                <a:spcPct val="80000"/>
              </a:lnSpc>
            </a:pPr>
            <a:endParaRPr lang="zh-CN" altLang="en-US" sz="2400" b="1"/>
          </a:p>
          <a:p>
            <a:pPr eaLnBrk="1" hangingPunct="1">
              <a:lnSpc>
                <a:spcPct val="80000"/>
              </a:lnSpc>
              <a:buFontTx/>
              <a:buNone/>
            </a:pPr>
            <a:r>
              <a:rPr lang="zh-CN" altLang="en-US" sz="2000"/>
              <a:t>       </a:t>
            </a:r>
            <a:endParaRPr lang="el-GR" altLang="en-US" sz="2000">
              <a:latin typeface="宋体" panose="02010600030101010101" pitchFamily="2" charset="-122"/>
              <a:cs typeface="Arial" panose="020B0604020202020204" pitchFamily="34" charset="0"/>
            </a:endParaRPr>
          </a:p>
        </p:txBody>
      </p:sp>
      <p:pic>
        <p:nvPicPr>
          <p:cNvPr id="5125" name="Picture 4">
            <a:extLst>
              <a:ext uri="{FF2B5EF4-FFF2-40B4-BE49-F238E27FC236}">
                <a16:creationId xmlns:a16="http://schemas.microsoft.com/office/drawing/2014/main" id="{CF6F0104-7749-4DEF-AB65-6ABBC1590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2420938"/>
            <a:ext cx="311308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4">
                                            <p:txEl>
                                              <p:pRg st="9" end="9"/>
                                            </p:txEl>
                                          </p:spTgt>
                                        </p:tgtEl>
                                        <p:attrNameLst>
                                          <p:attrName>style.visibility</p:attrName>
                                        </p:attrNameLst>
                                      </p:cBhvr>
                                      <p:to>
                                        <p:strVal val="visible"/>
                                      </p:to>
                                    </p:set>
                                    <p:animEffect transition="in" filter="checkerboard(across)">
                                      <p:cBhvr>
                                        <p:cTn id="7" dur="500"/>
                                        <p:tgtEl>
                                          <p:spTgt spid="51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a:extLst>
              <a:ext uri="{FF2B5EF4-FFF2-40B4-BE49-F238E27FC236}">
                <a16:creationId xmlns:a16="http://schemas.microsoft.com/office/drawing/2014/main" id="{D5646781-1C6D-4E33-9E84-80155E7087E9}"/>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5843" name="Rectangle 2">
            <a:extLst>
              <a:ext uri="{FF2B5EF4-FFF2-40B4-BE49-F238E27FC236}">
                <a16:creationId xmlns:a16="http://schemas.microsoft.com/office/drawing/2014/main" id="{45647143-EFC6-4E59-99F3-CA1CC3B4647C}"/>
              </a:ext>
            </a:extLst>
          </p:cNvPr>
          <p:cNvSpPr>
            <a:spLocks noGrp="1" noChangeArrowheads="1"/>
          </p:cNvSpPr>
          <p:nvPr>
            <p:ph type="title" idx="4294967295"/>
          </p:nvPr>
        </p:nvSpPr>
        <p:spPr>
          <a:xfrm>
            <a:off x="609600" y="615950"/>
            <a:ext cx="7772400" cy="519113"/>
          </a:xfrm>
          <a:ln/>
        </p:spPr>
        <p:txBody>
          <a:bodyPr/>
          <a:lstStyle/>
          <a:p>
            <a:pPr algn="l" eaLnBrk="1" hangingPunct="1"/>
            <a:r>
              <a:rPr lang="en-US" altLang="zh-CN" sz="3200">
                <a:ea typeface="楷体_GB2312" pitchFamily="1" charset="-122"/>
              </a:rPr>
              <a:t>2.  </a:t>
            </a:r>
            <a:r>
              <a:rPr lang="zh-CN" altLang="en-US" sz="3200"/>
              <a:t>恒星光谱的形成</a:t>
            </a:r>
          </a:p>
        </p:txBody>
      </p:sp>
      <p:sp>
        <p:nvSpPr>
          <p:cNvPr id="35844" name="Rectangle 3">
            <a:extLst>
              <a:ext uri="{FF2B5EF4-FFF2-40B4-BE49-F238E27FC236}">
                <a16:creationId xmlns:a16="http://schemas.microsoft.com/office/drawing/2014/main" id="{1A0B27A3-6DA4-4186-9AE6-388AA8A4CF64}"/>
              </a:ext>
            </a:extLst>
          </p:cNvPr>
          <p:cNvSpPr>
            <a:spLocks noGrp="1" noChangeArrowheads="1"/>
          </p:cNvSpPr>
          <p:nvPr>
            <p:ph idx="4294967295"/>
          </p:nvPr>
        </p:nvSpPr>
        <p:spPr>
          <a:xfrm>
            <a:off x="611188" y="1125538"/>
            <a:ext cx="7772400" cy="1066800"/>
          </a:xfrm>
          <a:ln/>
        </p:spPr>
        <p:txBody>
          <a:bodyPr/>
          <a:lstStyle/>
          <a:p>
            <a:pPr eaLnBrk="1" hangingPunct="1">
              <a:lnSpc>
                <a:spcPct val="90000"/>
              </a:lnSpc>
            </a:pPr>
            <a:r>
              <a:rPr lang="zh-CN" altLang="zh-CN" sz="2800"/>
              <a:t>恒星的连续谱来自相对较热、致密的恒星内部。 </a:t>
            </a:r>
          </a:p>
          <a:p>
            <a:pPr eaLnBrk="1" hangingPunct="1">
              <a:lnSpc>
                <a:spcPct val="90000"/>
              </a:lnSpc>
            </a:pPr>
            <a:r>
              <a:rPr lang="zh-CN" altLang="zh-CN" sz="2800"/>
              <a:t>吸收线来自较冷、稀薄的恒星大气。</a:t>
            </a:r>
          </a:p>
        </p:txBody>
      </p:sp>
      <p:graphicFrame>
        <p:nvGraphicFramePr>
          <p:cNvPr id="35845" name="Object 4">
            <a:extLst>
              <a:ext uri="{FF2B5EF4-FFF2-40B4-BE49-F238E27FC236}">
                <a16:creationId xmlns:a16="http://schemas.microsoft.com/office/drawing/2014/main" id="{FD6C5098-E4D9-4F6B-8868-9116A6B94534}"/>
              </a:ext>
            </a:extLst>
          </p:cNvPr>
          <p:cNvGraphicFramePr>
            <a:graphicFrameLocks noChangeAspect="1"/>
          </p:cNvGraphicFramePr>
          <p:nvPr/>
        </p:nvGraphicFramePr>
        <p:xfrm>
          <a:off x="609600" y="2438400"/>
          <a:ext cx="7772400" cy="3127375"/>
        </p:xfrm>
        <a:graphic>
          <a:graphicData uri="http://schemas.openxmlformats.org/presentationml/2006/ole">
            <mc:AlternateContent xmlns:mc="http://schemas.openxmlformats.org/markup-compatibility/2006">
              <mc:Choice xmlns:v="urn:schemas-microsoft-com:vml" Requires="v">
                <p:oleObj spid="_x0000_s35848" r:id="rId3" imgW="6485714" imgH="2610214" progId="PBrush">
                  <p:embed/>
                </p:oleObj>
              </mc:Choice>
              <mc:Fallback>
                <p:oleObj r:id="rId3" imgW="6485714" imgH="261021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777240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6" name="Line 5">
            <a:extLst>
              <a:ext uri="{FF2B5EF4-FFF2-40B4-BE49-F238E27FC236}">
                <a16:creationId xmlns:a16="http://schemas.microsoft.com/office/drawing/2014/main" id="{6900246E-E18F-4C3F-B675-E95473305B44}"/>
              </a:ext>
            </a:extLst>
          </p:cNvPr>
          <p:cNvSpPr>
            <a:spLocks noChangeShapeType="1"/>
          </p:cNvSpPr>
          <p:nvPr/>
        </p:nvSpPr>
        <p:spPr bwMode="auto">
          <a:xfrm flipH="1">
            <a:off x="1219200" y="1676400"/>
            <a:ext cx="1066800" cy="2133600"/>
          </a:xfrm>
          <a:prstGeom prst="line">
            <a:avLst/>
          </a:prstGeom>
          <a:noFill/>
          <a:ln w="28575" cmpd="sng">
            <a:solidFill>
              <a:schemeClr val="hlink"/>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7" name="Line 6">
            <a:extLst>
              <a:ext uri="{FF2B5EF4-FFF2-40B4-BE49-F238E27FC236}">
                <a16:creationId xmlns:a16="http://schemas.microsoft.com/office/drawing/2014/main" id="{B57CB8AF-E7D1-46CC-AFE3-DFFFE46739DF}"/>
              </a:ext>
            </a:extLst>
          </p:cNvPr>
          <p:cNvSpPr>
            <a:spLocks noChangeShapeType="1"/>
          </p:cNvSpPr>
          <p:nvPr/>
        </p:nvSpPr>
        <p:spPr bwMode="auto">
          <a:xfrm flipH="1">
            <a:off x="2133600" y="2209800"/>
            <a:ext cx="685800" cy="1524000"/>
          </a:xfrm>
          <a:prstGeom prst="line">
            <a:avLst/>
          </a:prstGeom>
          <a:noFill/>
          <a:ln w="28575" cmpd="sng">
            <a:solidFill>
              <a:schemeClr val="hlink"/>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a:extLst>
              <a:ext uri="{FF2B5EF4-FFF2-40B4-BE49-F238E27FC236}">
                <a16:creationId xmlns:a16="http://schemas.microsoft.com/office/drawing/2014/main" id="{855F9929-2695-4637-B529-CA380A44D96C}"/>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6867" name="Rectangle 2">
            <a:extLst>
              <a:ext uri="{FF2B5EF4-FFF2-40B4-BE49-F238E27FC236}">
                <a16:creationId xmlns:a16="http://schemas.microsoft.com/office/drawing/2014/main" id="{B8F9372B-55C1-4207-AC33-26341F00E42C}"/>
              </a:ext>
            </a:extLst>
          </p:cNvPr>
          <p:cNvSpPr>
            <a:spLocks noGrp="1" noChangeArrowheads="1"/>
          </p:cNvSpPr>
          <p:nvPr>
            <p:ph type="title" idx="4294967295"/>
          </p:nvPr>
        </p:nvSpPr>
        <p:spPr>
          <a:xfrm>
            <a:off x="457200" y="422275"/>
            <a:ext cx="8229600" cy="846138"/>
          </a:xfrm>
          <a:ln/>
        </p:spPr>
        <p:txBody>
          <a:bodyPr/>
          <a:lstStyle/>
          <a:p>
            <a:pPr algn="l" eaLnBrk="1" hangingPunct="1"/>
            <a:r>
              <a:rPr lang="en-US" altLang="zh-CN" sz="3200">
                <a:ea typeface="楷体_GB2312" pitchFamily="1" charset="-122"/>
              </a:rPr>
              <a:t>3. Harvard</a:t>
            </a:r>
            <a:r>
              <a:rPr lang="zh-CN" altLang="en-US" sz="3200"/>
              <a:t>光谱分类</a:t>
            </a:r>
            <a:r>
              <a:rPr lang="zh-CN" altLang="en-US" sz="2400"/>
              <a:t> </a:t>
            </a:r>
          </a:p>
        </p:txBody>
      </p:sp>
      <p:pic>
        <p:nvPicPr>
          <p:cNvPr id="36868" name="Picture 7" descr="1505">
            <a:extLst>
              <a:ext uri="{FF2B5EF4-FFF2-40B4-BE49-F238E27FC236}">
                <a16:creationId xmlns:a16="http://schemas.microsoft.com/office/drawing/2014/main" id="{4511A188-FF67-4752-9637-C77804379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125538"/>
            <a:ext cx="857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a:extLst>
              <a:ext uri="{FF2B5EF4-FFF2-40B4-BE49-F238E27FC236}">
                <a16:creationId xmlns:a16="http://schemas.microsoft.com/office/drawing/2014/main" id="{10FF32EE-1C7D-45E0-8DB6-E50F3A21F9C9}"/>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8915" name="Text Box 2">
            <a:extLst>
              <a:ext uri="{FF2B5EF4-FFF2-40B4-BE49-F238E27FC236}">
                <a16:creationId xmlns:a16="http://schemas.microsoft.com/office/drawing/2014/main" id="{C7913567-9994-4918-8949-F5C998E1BF6B}"/>
              </a:ext>
            </a:extLst>
          </p:cNvPr>
          <p:cNvSpPr txBox="1">
            <a:spLocks noChangeArrowheads="1"/>
          </p:cNvSpPr>
          <p:nvPr/>
        </p:nvSpPr>
        <p:spPr bwMode="auto">
          <a:xfrm>
            <a:off x="4876800" y="5516563"/>
            <a:ext cx="3505200" cy="831850"/>
          </a:xfrm>
          <a:prstGeom prst="rect">
            <a:avLst/>
          </a:prstGeom>
          <a:noFill/>
          <a:ln w="952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a:solidFill>
                  <a:srgbClr val="009900"/>
                </a:solidFill>
                <a:latin typeface="Times New Roman" panose="02020603050405020304" pitchFamily="18" charset="0"/>
                <a:ea typeface="楷体_GB2312" pitchFamily="1" charset="-122"/>
              </a:rPr>
              <a:t>O</a:t>
            </a:r>
            <a:r>
              <a:rPr lang="en-US" altLang="zh-CN" sz="2400">
                <a:latin typeface="Times New Roman" panose="02020603050405020304" pitchFamily="18" charset="0"/>
                <a:ea typeface="楷体_GB2312" pitchFamily="1" charset="-122"/>
              </a:rPr>
              <a:t>h, </a:t>
            </a:r>
            <a:r>
              <a:rPr lang="en-US" altLang="zh-CN" sz="2400">
                <a:solidFill>
                  <a:srgbClr val="009900"/>
                </a:solidFill>
                <a:latin typeface="Times New Roman" panose="02020603050405020304" pitchFamily="18" charset="0"/>
                <a:ea typeface="楷体_GB2312" pitchFamily="1" charset="-122"/>
              </a:rPr>
              <a:t>B</a:t>
            </a:r>
            <a:r>
              <a:rPr lang="en-US" altLang="zh-CN" sz="2400">
                <a:latin typeface="Times New Roman" panose="02020603050405020304" pitchFamily="18" charset="0"/>
                <a:ea typeface="楷体_GB2312" pitchFamily="1" charset="-122"/>
              </a:rPr>
              <a:t>e </a:t>
            </a:r>
            <a:r>
              <a:rPr lang="en-US" altLang="zh-CN" sz="2400">
                <a:solidFill>
                  <a:srgbClr val="009900"/>
                </a:solidFill>
                <a:latin typeface="Times New Roman" panose="02020603050405020304" pitchFamily="18" charset="0"/>
                <a:ea typeface="楷体_GB2312" pitchFamily="1" charset="-122"/>
              </a:rPr>
              <a:t>A</a:t>
            </a:r>
            <a:r>
              <a:rPr lang="en-US" altLang="zh-CN" sz="2400">
                <a:latin typeface="Times New Roman" panose="02020603050405020304" pitchFamily="18" charset="0"/>
                <a:ea typeface="楷体_GB2312" pitchFamily="1" charset="-122"/>
              </a:rPr>
              <a:t> </a:t>
            </a:r>
            <a:r>
              <a:rPr lang="en-US" altLang="zh-CN" sz="2400">
                <a:solidFill>
                  <a:srgbClr val="009900"/>
                </a:solidFill>
                <a:latin typeface="Times New Roman" panose="02020603050405020304" pitchFamily="18" charset="0"/>
                <a:ea typeface="楷体_GB2312" pitchFamily="1" charset="-122"/>
              </a:rPr>
              <a:t>F</a:t>
            </a:r>
            <a:r>
              <a:rPr lang="en-US" altLang="zh-CN" sz="2400">
                <a:latin typeface="Times New Roman" panose="02020603050405020304" pitchFamily="18" charset="0"/>
                <a:ea typeface="楷体_GB2312" pitchFamily="1" charset="-122"/>
              </a:rPr>
              <a:t>ine </a:t>
            </a:r>
            <a:r>
              <a:rPr lang="en-US" altLang="zh-CN" sz="2400">
                <a:solidFill>
                  <a:srgbClr val="009900"/>
                </a:solidFill>
                <a:latin typeface="Times New Roman" panose="02020603050405020304" pitchFamily="18" charset="0"/>
                <a:ea typeface="楷体_GB2312" pitchFamily="1" charset="-122"/>
              </a:rPr>
              <a:t>G</a:t>
            </a:r>
            <a:r>
              <a:rPr lang="en-US" altLang="zh-CN" sz="2400">
                <a:latin typeface="Times New Roman" panose="02020603050405020304" pitchFamily="18" charset="0"/>
                <a:ea typeface="楷体_GB2312" pitchFamily="1" charset="-122"/>
              </a:rPr>
              <a:t>uy (</a:t>
            </a:r>
            <a:r>
              <a:rPr lang="en-US" altLang="zh-CN" sz="2400">
                <a:solidFill>
                  <a:srgbClr val="009900"/>
                </a:solidFill>
                <a:latin typeface="Times New Roman" panose="02020603050405020304" pitchFamily="18" charset="0"/>
                <a:ea typeface="楷体_GB2312" pitchFamily="1" charset="-122"/>
              </a:rPr>
              <a:t>G</a:t>
            </a:r>
            <a:r>
              <a:rPr lang="en-US" altLang="zh-CN" sz="2400">
                <a:latin typeface="Times New Roman" panose="02020603050405020304" pitchFamily="18" charset="0"/>
                <a:ea typeface="楷体_GB2312" pitchFamily="1" charset="-122"/>
              </a:rPr>
              <a:t>irl), </a:t>
            </a:r>
            <a:r>
              <a:rPr lang="en-US" altLang="zh-CN" sz="2400">
                <a:solidFill>
                  <a:srgbClr val="009900"/>
                </a:solidFill>
                <a:latin typeface="Times New Roman" panose="02020603050405020304" pitchFamily="18" charset="0"/>
                <a:ea typeface="楷体_GB2312" pitchFamily="1" charset="-122"/>
              </a:rPr>
              <a:t>K</a:t>
            </a:r>
            <a:r>
              <a:rPr lang="en-US" altLang="zh-CN" sz="2400">
                <a:latin typeface="Times New Roman" panose="02020603050405020304" pitchFamily="18" charset="0"/>
                <a:ea typeface="楷体_GB2312" pitchFamily="1" charset="-122"/>
              </a:rPr>
              <a:t>iss </a:t>
            </a:r>
            <a:r>
              <a:rPr lang="en-US" altLang="zh-CN" sz="2400">
                <a:solidFill>
                  <a:srgbClr val="009900"/>
                </a:solidFill>
                <a:latin typeface="Times New Roman" panose="02020603050405020304" pitchFamily="18" charset="0"/>
                <a:ea typeface="楷体_GB2312" pitchFamily="1" charset="-122"/>
              </a:rPr>
              <a:t>M</a:t>
            </a:r>
            <a:r>
              <a:rPr lang="en-US" altLang="zh-CN" sz="2400">
                <a:latin typeface="Times New Roman" panose="02020603050405020304" pitchFamily="18" charset="0"/>
                <a:ea typeface="楷体_GB2312" pitchFamily="1" charset="-122"/>
              </a:rPr>
              <a:t>e!</a:t>
            </a:r>
          </a:p>
        </p:txBody>
      </p:sp>
      <p:sp>
        <p:nvSpPr>
          <p:cNvPr id="38916" name="Rectangle 3">
            <a:extLst>
              <a:ext uri="{FF2B5EF4-FFF2-40B4-BE49-F238E27FC236}">
                <a16:creationId xmlns:a16="http://schemas.microsoft.com/office/drawing/2014/main" id="{5E0C07BB-CF1C-42DF-AE26-47C0EFEEF5B5}"/>
              </a:ext>
            </a:extLst>
          </p:cNvPr>
          <p:cNvSpPr>
            <a:spLocks noGrp="1" noChangeArrowheads="1"/>
          </p:cNvSpPr>
          <p:nvPr>
            <p:ph idx="4294967295"/>
          </p:nvPr>
        </p:nvSpPr>
        <p:spPr>
          <a:xfrm>
            <a:off x="457200" y="685800"/>
            <a:ext cx="4114800" cy="5334000"/>
          </a:xfrm>
          <a:ln/>
        </p:spPr>
        <p:txBody>
          <a:bodyPr/>
          <a:lstStyle/>
          <a:p>
            <a:pPr eaLnBrk="1" hangingPunct="1">
              <a:lnSpc>
                <a:spcPct val="90000"/>
              </a:lnSpc>
            </a:pPr>
            <a:r>
              <a:rPr lang="zh-CN" altLang="en-US" sz="2800">
                <a:latin typeface="Times New Roman" panose="02020603050405020304" pitchFamily="18" charset="0"/>
              </a:rPr>
              <a:t>根据恒星光谱中</a:t>
            </a:r>
            <a:r>
              <a:rPr lang="en-US" altLang="zh-CN" sz="2800">
                <a:latin typeface="Times New Roman" panose="02020603050405020304" pitchFamily="18" charset="0"/>
              </a:rPr>
              <a:t>Balmer</a:t>
            </a:r>
            <a:r>
              <a:rPr lang="zh-CN" altLang="en-US" sz="2800">
                <a:latin typeface="Times New Roman" panose="02020603050405020304" pitchFamily="18" charset="0"/>
              </a:rPr>
              <a:t>线的强弱，恒星的光谱首先被分成从</a:t>
            </a:r>
            <a:r>
              <a:rPr lang="en-US" altLang="zh-CN" sz="2800">
                <a:latin typeface="Times New Roman" panose="02020603050405020304" pitchFamily="18" charset="0"/>
              </a:rPr>
              <a:t>A</a:t>
            </a:r>
            <a:r>
              <a:rPr lang="zh-CN" altLang="en-US" sz="2800">
                <a:latin typeface="Times New Roman" panose="02020603050405020304" pitchFamily="18" charset="0"/>
              </a:rPr>
              <a:t>到</a:t>
            </a:r>
            <a:r>
              <a:rPr lang="en-US" altLang="zh-CN" sz="2800">
                <a:latin typeface="Times New Roman" panose="02020603050405020304" pitchFamily="18" charset="0"/>
              </a:rPr>
              <a:t>P</a:t>
            </a:r>
            <a:r>
              <a:rPr lang="zh-CN" altLang="en-US" sz="2800">
                <a:latin typeface="Times New Roman" panose="02020603050405020304" pitchFamily="18" charset="0"/>
              </a:rPr>
              <a:t>共</a:t>
            </a:r>
            <a:r>
              <a:rPr lang="en-US" altLang="zh-CN" sz="2800">
                <a:latin typeface="Times New Roman" panose="02020603050405020304" pitchFamily="18" charset="0"/>
              </a:rPr>
              <a:t>16</a:t>
            </a:r>
            <a:r>
              <a:rPr lang="zh-CN" altLang="en-US" sz="2800">
                <a:latin typeface="Times New Roman" panose="02020603050405020304" pitchFamily="18" charset="0"/>
              </a:rPr>
              <a:t>类。</a:t>
            </a:r>
          </a:p>
          <a:p>
            <a:pPr eaLnBrk="1" hangingPunct="1">
              <a:lnSpc>
                <a:spcPct val="90000"/>
              </a:lnSpc>
            </a:pPr>
            <a:r>
              <a:rPr lang="zh-CN" altLang="en-US" sz="2800">
                <a:latin typeface="Times New Roman" panose="02020603050405020304" pitchFamily="18" charset="0"/>
              </a:rPr>
              <a:t>后来经过调整和合并，按照温度由高到低的次序，将恒星光谱分成</a:t>
            </a:r>
            <a:r>
              <a:rPr lang="en-US" altLang="zh-CN" sz="2800">
                <a:solidFill>
                  <a:srgbClr val="009900"/>
                </a:solidFill>
                <a:latin typeface="Times New Roman" panose="02020603050405020304" pitchFamily="18" charset="0"/>
              </a:rPr>
              <a:t>O, B. A, F, G, K, M</a:t>
            </a:r>
            <a:r>
              <a:rPr lang="zh-CN" altLang="en-US" sz="2800">
                <a:latin typeface="Times New Roman" panose="02020603050405020304" pitchFamily="18" charset="0"/>
              </a:rPr>
              <a:t>七种光谱型</a:t>
            </a:r>
            <a:r>
              <a:rPr lang="en-US" altLang="zh-CN" sz="2800">
                <a:latin typeface="Times New Roman" panose="02020603050405020304" pitchFamily="18" charset="0"/>
              </a:rPr>
              <a:t>(spectral type)</a:t>
            </a:r>
            <a:r>
              <a:rPr lang="zh-CN" altLang="en-US" sz="2800">
                <a:latin typeface="Times New Roman" panose="02020603050405020304" pitchFamily="18" charset="0"/>
              </a:rPr>
              <a:t>。</a:t>
            </a:r>
          </a:p>
          <a:p>
            <a:pPr eaLnBrk="1" hangingPunct="1">
              <a:lnSpc>
                <a:spcPct val="90000"/>
              </a:lnSpc>
              <a:spcBef>
                <a:spcPct val="50000"/>
              </a:spcBef>
              <a:buSzPct val="90000"/>
              <a:buFontTx/>
              <a:buBlip>
                <a:blip r:embed="rId2"/>
              </a:buBlip>
            </a:pPr>
            <a:r>
              <a:rPr lang="zh-CN" altLang="en-US" sz="2800">
                <a:latin typeface="Times New Roman" panose="02020603050405020304" pitchFamily="18" charset="0"/>
              </a:rPr>
              <a:t>每一种光谱型可以继续分为</a:t>
            </a:r>
            <a:r>
              <a:rPr lang="en-US" altLang="zh-CN" sz="2800">
                <a:latin typeface="Times New Roman" panose="02020603050405020304" pitchFamily="18" charset="0"/>
              </a:rPr>
              <a:t>0</a:t>
            </a:r>
            <a:r>
              <a:rPr lang="en-US" altLang="zh-CN" sz="2800">
                <a:latin typeface="Symbol" panose="05050102010706020507" pitchFamily="18" charset="2"/>
              </a:rPr>
              <a:t>-</a:t>
            </a:r>
            <a:r>
              <a:rPr lang="en-US" altLang="zh-CN" sz="2800">
                <a:latin typeface="Times New Roman" panose="02020603050405020304" pitchFamily="18" charset="0"/>
              </a:rPr>
              <a:t>9</a:t>
            </a:r>
            <a:r>
              <a:rPr lang="zh-CN" altLang="en-US" sz="2800">
                <a:latin typeface="Times New Roman" panose="02020603050405020304" pitchFamily="18" charset="0"/>
              </a:rPr>
              <a:t>十个次型。</a:t>
            </a:r>
          </a:p>
          <a:p>
            <a:pPr eaLnBrk="1" hangingPunct="1">
              <a:lnSpc>
                <a:spcPct val="90000"/>
              </a:lnSpc>
              <a:spcBef>
                <a:spcPct val="50000"/>
              </a:spcBef>
              <a:buSzPct val="90000"/>
              <a:buFontTx/>
              <a:buBlip>
                <a:blip r:embed="rId2"/>
              </a:buBlip>
            </a:pPr>
            <a:r>
              <a:rPr lang="zh-CN" altLang="en-US" sz="2800">
                <a:latin typeface="Times New Roman" panose="02020603050405020304" pitchFamily="18" charset="0"/>
              </a:rPr>
              <a:t>太阳的光谱型为</a:t>
            </a:r>
            <a:r>
              <a:rPr lang="en-US" altLang="zh-CN" sz="2800">
                <a:latin typeface="Times New Roman" panose="02020603050405020304" pitchFamily="18" charset="0"/>
              </a:rPr>
              <a:t>G2.</a:t>
            </a:r>
          </a:p>
        </p:txBody>
      </p:sp>
      <p:pic>
        <p:nvPicPr>
          <p:cNvPr id="38917" name="Picture 4">
            <a:extLst>
              <a:ext uri="{FF2B5EF4-FFF2-40B4-BE49-F238E27FC236}">
                <a16:creationId xmlns:a16="http://schemas.microsoft.com/office/drawing/2014/main" id="{F7E8398A-C20E-4720-9E19-31624DE51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85" t="25000" r="41406" b="11458"/>
          <a:stretch>
            <a:fillRect/>
          </a:stretch>
        </p:blipFill>
        <p:spPr bwMode="auto">
          <a:xfrm>
            <a:off x="4724400" y="838200"/>
            <a:ext cx="40386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descr="AACHDAB0">
            <a:extLst>
              <a:ext uri="{FF2B5EF4-FFF2-40B4-BE49-F238E27FC236}">
                <a16:creationId xmlns:a16="http://schemas.microsoft.com/office/drawing/2014/main" id="{4F28D27F-B1BB-4FE0-B34F-74C9E1090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620713"/>
            <a:ext cx="4103688"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blinds(horizontal)">
                                      <p:cBhvr>
                                        <p:cTn id="7" dur="500"/>
                                        <p:tgtEl>
                                          <p:spTgt spid="389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a:extLst>
              <a:ext uri="{FF2B5EF4-FFF2-40B4-BE49-F238E27FC236}">
                <a16:creationId xmlns:a16="http://schemas.microsoft.com/office/drawing/2014/main" id="{93E8850E-2E32-4C3D-8131-1CB29DC2E2BE}"/>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39939" name="Rectangle 2">
            <a:extLst>
              <a:ext uri="{FF2B5EF4-FFF2-40B4-BE49-F238E27FC236}">
                <a16:creationId xmlns:a16="http://schemas.microsoft.com/office/drawing/2014/main" id="{334501D1-3459-473A-899F-4A49851D5584}"/>
              </a:ext>
            </a:extLst>
          </p:cNvPr>
          <p:cNvSpPr>
            <a:spLocks noGrp="1" noChangeArrowheads="1"/>
          </p:cNvSpPr>
          <p:nvPr>
            <p:ph type="title" idx="4294967295"/>
          </p:nvPr>
        </p:nvSpPr>
        <p:spPr>
          <a:xfrm>
            <a:off x="457200" y="274638"/>
            <a:ext cx="8229600" cy="776287"/>
          </a:xfrm>
          <a:ln/>
        </p:spPr>
        <p:txBody>
          <a:bodyPr/>
          <a:lstStyle/>
          <a:p>
            <a:pPr eaLnBrk="1" hangingPunct="1"/>
            <a:r>
              <a:rPr lang="zh-CN" altLang="zh-CN" sz="3400" b="1"/>
              <a:t>恒星的颜色与表面温度 </a:t>
            </a:r>
          </a:p>
        </p:txBody>
      </p:sp>
      <p:sp>
        <p:nvSpPr>
          <p:cNvPr id="39940" name="Rectangle 3">
            <a:extLst>
              <a:ext uri="{FF2B5EF4-FFF2-40B4-BE49-F238E27FC236}">
                <a16:creationId xmlns:a16="http://schemas.microsoft.com/office/drawing/2014/main" id="{E75B59A8-BC29-4C23-A49C-BD616E93F8B7}"/>
              </a:ext>
            </a:extLst>
          </p:cNvPr>
          <p:cNvSpPr>
            <a:spLocks noGrp="1" noChangeArrowheads="1"/>
          </p:cNvSpPr>
          <p:nvPr>
            <p:ph idx="4294967295"/>
          </p:nvPr>
        </p:nvSpPr>
        <p:spPr>
          <a:xfrm>
            <a:off x="-180975" y="981075"/>
            <a:ext cx="9324975" cy="5616575"/>
          </a:xfrm>
          <a:ln/>
        </p:spPr>
        <p:txBody>
          <a:bodyPr/>
          <a:lstStyle/>
          <a:p>
            <a:pPr eaLnBrk="1" hangingPunct="1">
              <a:lnSpc>
                <a:spcPct val="120000"/>
              </a:lnSpc>
              <a:buFontTx/>
              <a:buNone/>
            </a:pPr>
            <a:r>
              <a:rPr lang="en-US" altLang="zh-CN" b="1"/>
              <a:t>     </a:t>
            </a:r>
            <a:r>
              <a:rPr lang="zh-CN" altLang="en-US" b="1"/>
              <a:t>我们的祖先很早就注意到恒星有颜色不同，如心宿二星取名为“大火”即指出它是火红色，又如注意到天狼星为白色，参宿四为黄色，参宿五为蓝色等。为什么会有不同的颜色呢？这是由于它们的表面温度不同。我们生活中有这样的体会，火炉里的煤刚开始燃烧时看上去是红色的，随着炉火的温度逐渐升高，火焰呈现黄色，随后是白色，到最旺时，火焰就呈现兰色的光芒，原来炽热发光的天体颜色反映了它的温度。</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a:extLst>
              <a:ext uri="{FF2B5EF4-FFF2-40B4-BE49-F238E27FC236}">
                <a16:creationId xmlns:a16="http://schemas.microsoft.com/office/drawing/2014/main" id="{4399A303-0F67-47E5-BFAC-C31E82EE906A}"/>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0963" name="Rectangle 2">
            <a:extLst>
              <a:ext uri="{FF2B5EF4-FFF2-40B4-BE49-F238E27FC236}">
                <a16:creationId xmlns:a16="http://schemas.microsoft.com/office/drawing/2014/main" id="{5BED6FE6-0B85-4219-98F3-CD78A4F3EA0E}"/>
              </a:ext>
            </a:extLst>
          </p:cNvPr>
          <p:cNvSpPr>
            <a:spLocks noGrp="1" noChangeArrowheads="1"/>
          </p:cNvSpPr>
          <p:nvPr>
            <p:ph idx="4294967295"/>
          </p:nvPr>
        </p:nvSpPr>
        <p:spPr>
          <a:ln/>
        </p:spPr>
        <p:txBody>
          <a:bodyPr/>
          <a:lstStyle/>
          <a:p>
            <a:pPr eaLnBrk="1" hangingPunct="1">
              <a:lnSpc>
                <a:spcPct val="120000"/>
              </a:lnSpc>
            </a:pPr>
            <a:r>
              <a:rPr lang="zh-CN" altLang="en-US" b="1"/>
              <a:t>如红色的心宿二表面温度大约是</a:t>
            </a:r>
            <a:r>
              <a:rPr lang="en-US" altLang="zh-CN" b="1"/>
              <a:t>3000</a:t>
            </a:r>
            <a:r>
              <a:rPr lang="zh-CN" altLang="en-US" b="1"/>
              <a:t>度</a:t>
            </a:r>
            <a:r>
              <a:rPr lang="en-US" altLang="zh-CN" b="1"/>
              <a:t>(K)</a:t>
            </a:r>
            <a:r>
              <a:rPr lang="zh-CN" altLang="en-US" b="1"/>
              <a:t>，我们的太阳是黄色的，表面温度约</a:t>
            </a:r>
            <a:r>
              <a:rPr lang="en-US" altLang="zh-CN" b="1"/>
              <a:t>5700</a:t>
            </a:r>
            <a:r>
              <a:rPr lang="zh-CN" altLang="en-US" b="1"/>
              <a:t>度，白色的织女星表面温度约</a:t>
            </a:r>
            <a:r>
              <a:rPr lang="en-US" altLang="zh-CN" b="1"/>
              <a:t>10000</a:t>
            </a:r>
            <a:r>
              <a:rPr lang="zh-CN" altLang="en-US" b="1"/>
              <a:t>度左右。有些天体发射不可见的光，温度也可能很高，比如致密的中子星发射大量的</a:t>
            </a:r>
            <a:r>
              <a:rPr lang="en-US" altLang="zh-CN" b="1"/>
              <a:t>X</a:t>
            </a:r>
            <a:r>
              <a:rPr lang="zh-CN" altLang="en-US" b="1"/>
              <a:t>射线，中子星的表面温度高达</a:t>
            </a:r>
            <a:r>
              <a:rPr lang="en-US" altLang="zh-CN" b="1"/>
              <a:t>1500</a:t>
            </a:r>
            <a:r>
              <a:rPr lang="zh-CN" altLang="en-US" b="1"/>
              <a:t>万度。 </a:t>
            </a:r>
          </a:p>
          <a:p>
            <a:pPr eaLnBrk="1" hangingPunct="1">
              <a:lnSpc>
                <a:spcPct val="120000"/>
              </a:lnSpc>
            </a:pPr>
            <a:endParaRPr lang="en-US" altLang="zh-CN"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a:extLst>
              <a:ext uri="{FF2B5EF4-FFF2-40B4-BE49-F238E27FC236}">
                <a16:creationId xmlns:a16="http://schemas.microsoft.com/office/drawing/2014/main" id="{B709EDEB-AC44-42CB-8FAC-F9609940A857}"/>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1987" name="Rectangle 3">
            <a:extLst>
              <a:ext uri="{FF2B5EF4-FFF2-40B4-BE49-F238E27FC236}">
                <a16:creationId xmlns:a16="http://schemas.microsoft.com/office/drawing/2014/main" id="{3690BC31-E3A9-495F-8F51-806C428D4A87}"/>
              </a:ext>
            </a:extLst>
          </p:cNvPr>
          <p:cNvSpPr>
            <a:spLocks noGrp="1" noChangeArrowheads="1"/>
          </p:cNvSpPr>
          <p:nvPr>
            <p:ph idx="4294967295"/>
          </p:nvPr>
        </p:nvSpPr>
        <p:spPr>
          <a:xfrm>
            <a:off x="468313" y="476250"/>
            <a:ext cx="5543550" cy="4525963"/>
          </a:xfrm>
          <a:ln/>
        </p:spPr>
        <p:txBody>
          <a:bodyPr/>
          <a:lstStyle/>
          <a:p>
            <a:pPr eaLnBrk="1" hangingPunct="1">
              <a:buFontTx/>
              <a:buNone/>
            </a:pPr>
            <a:r>
              <a:rPr lang="zh-CN" altLang="en-US" sz="2800"/>
              <a:t>二</a:t>
            </a:r>
            <a:r>
              <a:rPr lang="zh-CN" altLang="en-US"/>
              <a:t>、</a:t>
            </a:r>
            <a:r>
              <a:rPr lang="zh-CN" altLang="en-US" sz="2800"/>
              <a:t>赫罗图</a:t>
            </a:r>
            <a:r>
              <a:rPr lang="en-US" altLang="zh-CN" sz="2400">
                <a:ea typeface="楷体_GB2312" pitchFamily="1" charset="-122"/>
              </a:rPr>
              <a:t>(H-R diagram)</a:t>
            </a:r>
            <a:r>
              <a:rPr lang="en-US" altLang="zh-CN" sz="2400"/>
              <a:t> </a:t>
            </a:r>
          </a:p>
          <a:p>
            <a:pPr eaLnBrk="1" hangingPunct="1">
              <a:lnSpc>
                <a:spcPct val="80000"/>
              </a:lnSpc>
              <a:buFontTx/>
              <a:buNone/>
            </a:pPr>
            <a:r>
              <a:rPr lang="en-US" altLang="zh-CN" sz="2800">
                <a:ea typeface="楷体_GB2312" pitchFamily="1" charset="-122"/>
              </a:rPr>
              <a:t>    </a:t>
            </a:r>
          </a:p>
          <a:p>
            <a:pPr eaLnBrk="1" hangingPunct="1">
              <a:lnSpc>
                <a:spcPct val="80000"/>
              </a:lnSpc>
              <a:buFontTx/>
              <a:buNone/>
            </a:pPr>
            <a:r>
              <a:rPr lang="en-US" altLang="zh-CN" sz="2800">
                <a:ea typeface="楷体_GB2312" pitchFamily="1" charset="-122"/>
              </a:rPr>
              <a:t>    </a:t>
            </a:r>
            <a:r>
              <a:rPr lang="zh-CN" altLang="en-US" sz="2800">
                <a:ea typeface="楷体_GB2312" pitchFamily="1" charset="-122"/>
              </a:rPr>
              <a:t>由丹麦天文学家</a:t>
            </a:r>
            <a:r>
              <a:rPr lang="en-US" altLang="zh-CN" sz="2800">
                <a:ea typeface="楷体_GB2312" pitchFamily="1" charset="-122"/>
              </a:rPr>
              <a:t>E. Hertzsprung</a:t>
            </a:r>
            <a:r>
              <a:rPr lang="zh-CN" altLang="en-US" sz="2800">
                <a:ea typeface="楷体_GB2312" pitchFamily="1" charset="-122"/>
              </a:rPr>
              <a:t>（</a:t>
            </a:r>
            <a:r>
              <a:rPr lang="en-US" altLang="zh-CN" sz="2800">
                <a:ea typeface="楷体_GB2312" pitchFamily="1" charset="-122"/>
              </a:rPr>
              <a:t>1911</a:t>
            </a:r>
            <a:r>
              <a:rPr lang="zh-CN" altLang="en-US" sz="2800">
                <a:ea typeface="楷体_GB2312" pitchFamily="1" charset="-122"/>
              </a:rPr>
              <a:t>年）和美国天文学家</a:t>
            </a:r>
            <a:r>
              <a:rPr lang="en-US" altLang="zh-CN" sz="2800">
                <a:ea typeface="楷体_GB2312" pitchFamily="1" charset="-122"/>
              </a:rPr>
              <a:t>H. R. Russell</a:t>
            </a:r>
            <a:r>
              <a:rPr lang="zh-CN" altLang="en-US" sz="2800">
                <a:ea typeface="楷体_GB2312" pitchFamily="1" charset="-122"/>
              </a:rPr>
              <a:t>（</a:t>
            </a:r>
            <a:r>
              <a:rPr lang="en-US" altLang="zh-CN" sz="2800">
                <a:ea typeface="楷体_GB2312" pitchFamily="1" charset="-122"/>
              </a:rPr>
              <a:t>1913</a:t>
            </a:r>
            <a:r>
              <a:rPr lang="zh-CN" altLang="en-US" sz="2800">
                <a:ea typeface="楷体_GB2312" pitchFamily="1" charset="-122"/>
              </a:rPr>
              <a:t>年）创制的恒星的光度 </a:t>
            </a:r>
            <a:r>
              <a:rPr lang="en-US" altLang="zh-CN" sz="2800">
                <a:ea typeface="楷体_GB2312" pitchFamily="1" charset="-122"/>
              </a:rPr>
              <a:t>- </a:t>
            </a:r>
            <a:r>
              <a:rPr lang="zh-CN" altLang="en-US" sz="2800">
                <a:ea typeface="楷体_GB2312" pitchFamily="1" charset="-122"/>
              </a:rPr>
              <a:t>温度分布图</a:t>
            </a:r>
            <a:r>
              <a:rPr lang="zh-CN" altLang="en-US" sz="2800"/>
              <a:t> </a:t>
            </a:r>
          </a:p>
          <a:p>
            <a:pPr eaLnBrk="1" hangingPunct="1">
              <a:lnSpc>
                <a:spcPct val="80000"/>
              </a:lnSpc>
              <a:buFontTx/>
              <a:buNone/>
            </a:pPr>
            <a:r>
              <a:rPr lang="zh-CN" altLang="en-US">
                <a:solidFill>
                  <a:srgbClr val="9900CC"/>
                </a:solidFill>
                <a:latin typeface="楷体_GB2312" pitchFamily="1" charset="-122"/>
                <a:ea typeface="楷体_GB2312" pitchFamily="1" charset="-122"/>
                <a:sym typeface="Wingdings" panose="05000000000000000000" pitchFamily="2" charset="2"/>
              </a:rPr>
              <a:t> </a:t>
            </a:r>
          </a:p>
          <a:p>
            <a:pPr eaLnBrk="1" hangingPunct="1">
              <a:lnSpc>
                <a:spcPct val="80000"/>
              </a:lnSpc>
              <a:buFontTx/>
              <a:buNone/>
            </a:pPr>
            <a:r>
              <a:rPr lang="zh-CN" altLang="en-US">
                <a:solidFill>
                  <a:srgbClr val="9900CC"/>
                </a:solidFill>
                <a:latin typeface="楷体_GB2312" pitchFamily="1" charset="-122"/>
                <a:ea typeface="楷体_GB2312" pitchFamily="1" charset="-122"/>
                <a:sym typeface="Wingdings" panose="05000000000000000000" pitchFamily="2" charset="2"/>
              </a:rPr>
              <a:t>  </a:t>
            </a:r>
            <a:endParaRPr lang="zh-CN" altLang="en-US"/>
          </a:p>
        </p:txBody>
      </p:sp>
      <p:pic>
        <p:nvPicPr>
          <p:cNvPr id="41988" name="Picture 4">
            <a:extLst>
              <a:ext uri="{FF2B5EF4-FFF2-40B4-BE49-F238E27FC236}">
                <a16:creationId xmlns:a16="http://schemas.microsoft.com/office/drawing/2014/main" id="{12927ADE-6E0B-4082-9E39-EA6ADBE40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213100"/>
            <a:ext cx="18875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a:extLst>
              <a:ext uri="{FF2B5EF4-FFF2-40B4-BE49-F238E27FC236}">
                <a16:creationId xmlns:a16="http://schemas.microsoft.com/office/drawing/2014/main" id="{BBB89A5F-9215-4A01-A17C-9230259AC7D8}"/>
              </a:ext>
            </a:extLst>
          </p:cNvPr>
          <p:cNvSpPr txBox="1">
            <a:spLocks noChangeArrowheads="1"/>
          </p:cNvSpPr>
          <p:nvPr/>
        </p:nvSpPr>
        <p:spPr bwMode="auto">
          <a:xfrm>
            <a:off x="1371600" y="6092825"/>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ea typeface="楷体_GB2312" pitchFamily="1" charset="-122"/>
              </a:rPr>
              <a:t>H. R. Russell</a:t>
            </a:r>
          </a:p>
        </p:txBody>
      </p:sp>
      <p:sp>
        <p:nvSpPr>
          <p:cNvPr id="41990" name="Rectangle 6">
            <a:extLst>
              <a:ext uri="{FF2B5EF4-FFF2-40B4-BE49-F238E27FC236}">
                <a16:creationId xmlns:a16="http://schemas.microsoft.com/office/drawing/2014/main" id="{473BD284-D31F-450E-B0A6-6603323A6E1B}"/>
              </a:ext>
            </a:extLst>
          </p:cNvPr>
          <p:cNvSpPr>
            <a:spLocks noChangeArrowheads="1"/>
          </p:cNvSpPr>
          <p:nvPr/>
        </p:nvSpPr>
        <p:spPr bwMode="auto">
          <a:xfrm>
            <a:off x="6156325" y="4221163"/>
            <a:ext cx="2735263"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50000"/>
              </a:spcBef>
            </a:pPr>
            <a:r>
              <a:rPr lang="zh-CN" altLang="en-US" sz="2400"/>
              <a:t>赫罗图的横坐标也可用恒星的光谱型、色指数，纵坐标也可用恒星的绝对星等表示 。</a:t>
            </a:r>
          </a:p>
          <a:p>
            <a:pPr>
              <a:lnSpc>
                <a:spcPct val="80000"/>
              </a:lnSpc>
              <a:spcBef>
                <a:spcPct val="50000"/>
              </a:spcBef>
            </a:pPr>
            <a:endParaRPr lang="en-US" altLang="zh-CN" sz="2400"/>
          </a:p>
        </p:txBody>
      </p:sp>
      <p:pic>
        <p:nvPicPr>
          <p:cNvPr id="41991" name="Picture 7">
            <a:extLst>
              <a:ext uri="{FF2B5EF4-FFF2-40B4-BE49-F238E27FC236}">
                <a16:creationId xmlns:a16="http://schemas.microsoft.com/office/drawing/2014/main" id="{06C5BF5B-8D06-4001-B9C8-39DF331A5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836613"/>
            <a:ext cx="22510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Text Box 8">
            <a:extLst>
              <a:ext uri="{FF2B5EF4-FFF2-40B4-BE49-F238E27FC236}">
                <a16:creationId xmlns:a16="http://schemas.microsoft.com/office/drawing/2014/main" id="{5C6EBDAD-8CCA-4ECB-B9DC-FED2B0A2789F}"/>
              </a:ext>
            </a:extLst>
          </p:cNvPr>
          <p:cNvSpPr txBox="1">
            <a:spLocks noChangeArrowheads="1"/>
          </p:cNvSpPr>
          <p:nvPr/>
        </p:nvSpPr>
        <p:spPr bwMode="auto">
          <a:xfrm>
            <a:off x="6553200" y="3581400"/>
            <a:ext cx="175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ea typeface="楷体_GB2312" pitchFamily="1" charset="-122"/>
              </a:rPr>
              <a:t>E. Hertzsprung</a:t>
            </a:r>
          </a:p>
        </p:txBody>
      </p:sp>
      <p:pic>
        <p:nvPicPr>
          <p:cNvPr id="41993" name="Picture 9" descr="无标题-扫描-03">
            <a:extLst>
              <a:ext uri="{FF2B5EF4-FFF2-40B4-BE49-F238E27FC236}">
                <a16:creationId xmlns:a16="http://schemas.microsoft.com/office/drawing/2014/main" id="{3B19AE76-E958-47F6-8867-398126319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33" r="4167" b="5463"/>
          <a:stretch>
            <a:fillRect/>
          </a:stretch>
        </p:blipFill>
        <p:spPr bwMode="auto">
          <a:xfrm>
            <a:off x="3203575" y="2997200"/>
            <a:ext cx="28194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dissolve">
                                      <p:cBhvr>
                                        <p:cTn id="7" dur="500"/>
                                        <p:tgtEl>
                                          <p:spTgt spid="4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a:extLst>
              <a:ext uri="{FF2B5EF4-FFF2-40B4-BE49-F238E27FC236}">
                <a16:creationId xmlns:a16="http://schemas.microsoft.com/office/drawing/2014/main" id="{F8E1A9A0-58CF-44F4-986C-BF19BB921B27}"/>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3011" name="Rectangle 2">
            <a:extLst>
              <a:ext uri="{FF2B5EF4-FFF2-40B4-BE49-F238E27FC236}">
                <a16:creationId xmlns:a16="http://schemas.microsoft.com/office/drawing/2014/main" id="{EFC9EB6E-B6AE-48DA-87A8-8D690F009B86}"/>
              </a:ext>
            </a:extLst>
          </p:cNvPr>
          <p:cNvSpPr>
            <a:spLocks noGrp="1" noChangeArrowheads="1"/>
          </p:cNvSpPr>
          <p:nvPr>
            <p:ph type="title" idx="4294967295"/>
          </p:nvPr>
        </p:nvSpPr>
        <p:spPr>
          <a:xfrm>
            <a:off x="395288" y="2062163"/>
            <a:ext cx="3532187" cy="1158875"/>
          </a:xfrm>
          <a:solidFill>
            <a:srgbClr val="FFFF66"/>
          </a:solidFill>
          <a:ln/>
        </p:spPr>
        <p:txBody>
          <a:bodyPr/>
          <a:lstStyle/>
          <a:p>
            <a:pPr algn="l" eaLnBrk="1" hangingPunct="1"/>
            <a:r>
              <a:rPr lang="en-US" altLang="zh-CN" sz="3200">
                <a:solidFill>
                  <a:schemeClr val="tx1"/>
                </a:solidFill>
                <a:ea typeface="楷体_GB2312" pitchFamily="1" charset="-122"/>
              </a:rPr>
              <a:t>Hipparcos</a:t>
            </a:r>
            <a:r>
              <a:rPr lang="zh-CN" altLang="en-US" sz="3200">
                <a:solidFill>
                  <a:schemeClr val="tx1"/>
                </a:solidFill>
                <a:ea typeface="楷体_GB2312" pitchFamily="1" charset="-122"/>
              </a:rPr>
              <a:t>卫星测量的恒星的赫罗图</a:t>
            </a:r>
            <a:endParaRPr lang="zh-CN" altLang="en-US" sz="2800">
              <a:solidFill>
                <a:schemeClr val="tx1"/>
              </a:solidFill>
              <a:ea typeface="楷体_GB2312" pitchFamily="1" charset="-122"/>
            </a:endParaRPr>
          </a:p>
        </p:txBody>
      </p:sp>
      <p:pic>
        <p:nvPicPr>
          <p:cNvPr id="43012" name="Picture 3">
            <a:extLst>
              <a:ext uri="{FF2B5EF4-FFF2-40B4-BE49-F238E27FC236}">
                <a16:creationId xmlns:a16="http://schemas.microsoft.com/office/drawing/2014/main" id="{E2CC90CC-62C7-4D5C-ACD4-14FB9F06D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57200"/>
            <a:ext cx="44862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a:extLst>
              <a:ext uri="{FF2B5EF4-FFF2-40B4-BE49-F238E27FC236}">
                <a16:creationId xmlns:a16="http://schemas.microsoft.com/office/drawing/2014/main" id="{C7BFB00F-7A7F-40FD-A121-3395C0F664D0}"/>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4035" name="Rectangle 2">
            <a:extLst>
              <a:ext uri="{FF2B5EF4-FFF2-40B4-BE49-F238E27FC236}">
                <a16:creationId xmlns:a16="http://schemas.microsoft.com/office/drawing/2014/main" id="{8F14A694-809B-4C1A-8160-70FC6A7B4023}"/>
              </a:ext>
            </a:extLst>
          </p:cNvPr>
          <p:cNvSpPr>
            <a:spLocks noGrp="1" noChangeArrowheads="1"/>
          </p:cNvSpPr>
          <p:nvPr>
            <p:ph type="title" idx="4294967295"/>
          </p:nvPr>
        </p:nvSpPr>
        <p:spPr>
          <a:xfrm>
            <a:off x="323850" y="836613"/>
            <a:ext cx="2663825" cy="3225800"/>
          </a:xfrm>
          <a:ln/>
        </p:spPr>
        <p:txBody>
          <a:bodyPr/>
          <a:lstStyle/>
          <a:p>
            <a:pPr eaLnBrk="1" hangingPunct="1"/>
            <a:br>
              <a:rPr lang="en-US" altLang="zh-CN" sz="3200">
                <a:solidFill>
                  <a:schemeClr val="tx1"/>
                </a:solidFill>
                <a:ea typeface="楷体_GB2312" pitchFamily="1" charset="-122"/>
              </a:rPr>
            </a:br>
            <a:br>
              <a:rPr lang="en-US" altLang="zh-CN" sz="3200">
                <a:solidFill>
                  <a:schemeClr val="tx1"/>
                </a:solidFill>
                <a:ea typeface="楷体_GB2312" pitchFamily="1" charset="-122"/>
              </a:rPr>
            </a:br>
            <a:r>
              <a:rPr lang="zh-CN" altLang="en-US" sz="3200">
                <a:solidFill>
                  <a:schemeClr val="tx1"/>
                </a:solidFill>
                <a:ea typeface="楷体_GB2312" pitchFamily="1" charset="-122"/>
              </a:rPr>
              <a:t>天空</a:t>
            </a:r>
            <a:r>
              <a:rPr lang="en-US" altLang="zh-CN" sz="3200">
                <a:solidFill>
                  <a:schemeClr val="tx1"/>
                </a:solidFill>
                <a:ea typeface="楷体_GB2312" pitchFamily="1" charset="-122"/>
              </a:rPr>
              <a:t>100</a:t>
            </a:r>
            <a:r>
              <a:rPr lang="zh-CN" altLang="en-US" sz="3200">
                <a:solidFill>
                  <a:schemeClr val="tx1"/>
                </a:solidFill>
                <a:ea typeface="楷体_GB2312" pitchFamily="1" charset="-122"/>
              </a:rPr>
              <a:t>颗最亮的恒星在赫罗图上的分布</a:t>
            </a:r>
          </a:p>
        </p:txBody>
      </p:sp>
      <p:pic>
        <p:nvPicPr>
          <p:cNvPr id="44036" name="Picture 4">
            <a:extLst>
              <a:ext uri="{FF2B5EF4-FFF2-40B4-BE49-F238E27FC236}">
                <a16:creationId xmlns:a16="http://schemas.microsoft.com/office/drawing/2014/main" id="{2D24DD09-3008-4288-8F70-6D4B1BEE5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476250"/>
            <a:ext cx="476408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a:extLst>
              <a:ext uri="{FF2B5EF4-FFF2-40B4-BE49-F238E27FC236}">
                <a16:creationId xmlns:a16="http://schemas.microsoft.com/office/drawing/2014/main" id="{9D3D8062-DC9C-4201-983B-1B4A36B26857}"/>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5059" name="Rectangle 2">
            <a:extLst>
              <a:ext uri="{FF2B5EF4-FFF2-40B4-BE49-F238E27FC236}">
                <a16:creationId xmlns:a16="http://schemas.microsoft.com/office/drawing/2014/main" id="{BCB8F281-14A0-4EDD-BC42-F8317AA4BF1D}"/>
              </a:ext>
            </a:extLst>
          </p:cNvPr>
          <p:cNvSpPr>
            <a:spLocks noGrp="1" noChangeArrowheads="1"/>
          </p:cNvSpPr>
          <p:nvPr>
            <p:ph type="title" idx="4294967295"/>
          </p:nvPr>
        </p:nvSpPr>
        <p:spPr>
          <a:ln/>
        </p:spPr>
        <p:txBody>
          <a:bodyPr/>
          <a:lstStyle/>
          <a:p>
            <a:pPr eaLnBrk="1" hangingPunct="1"/>
            <a:r>
              <a:rPr lang="zh-CN" altLang="zh-CN" sz="2800">
                <a:solidFill>
                  <a:schemeClr val="tx1"/>
                </a:solidFill>
                <a:ea typeface="楷体_GB2312" pitchFamily="1" charset="-122"/>
              </a:rPr>
              <a:t>恒星在赫罗图上的分布特征</a:t>
            </a:r>
          </a:p>
        </p:txBody>
      </p:sp>
      <p:pic>
        <p:nvPicPr>
          <p:cNvPr id="45060" name="Picture 4" descr="1217">
            <a:extLst>
              <a:ext uri="{FF2B5EF4-FFF2-40B4-BE49-F238E27FC236}">
                <a16:creationId xmlns:a16="http://schemas.microsoft.com/office/drawing/2014/main" id="{9996B840-8D70-4E34-9EDE-5E89AF70013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0417" r="9375"/>
          <a:stretch>
            <a:fillRect/>
          </a:stretch>
        </p:blipFill>
        <p:spPr>
          <a:xfrm>
            <a:off x="1042988" y="1557338"/>
            <a:ext cx="6480175" cy="4862512"/>
          </a:xfrm>
          <a:ln/>
        </p:spPr>
      </p:pic>
      <p:sp>
        <p:nvSpPr>
          <p:cNvPr id="45061" name="Line 5">
            <a:extLst>
              <a:ext uri="{FF2B5EF4-FFF2-40B4-BE49-F238E27FC236}">
                <a16:creationId xmlns:a16="http://schemas.microsoft.com/office/drawing/2014/main" id="{487B1DBF-88BB-4D79-994F-D3FFF3801025}"/>
              </a:ext>
            </a:extLst>
          </p:cNvPr>
          <p:cNvSpPr>
            <a:spLocks noChangeShapeType="1"/>
          </p:cNvSpPr>
          <p:nvPr/>
        </p:nvSpPr>
        <p:spPr bwMode="auto">
          <a:xfrm flipH="1" flipV="1">
            <a:off x="4427538" y="2133600"/>
            <a:ext cx="3200400" cy="533400"/>
          </a:xfrm>
          <a:prstGeom prst="line">
            <a:avLst/>
          </a:prstGeom>
          <a:noFill/>
          <a:ln w="28575" cmpd="sng">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2" name="Line 6">
            <a:extLst>
              <a:ext uri="{FF2B5EF4-FFF2-40B4-BE49-F238E27FC236}">
                <a16:creationId xmlns:a16="http://schemas.microsoft.com/office/drawing/2014/main" id="{4EC9F78E-AD57-49CE-A611-ACF3208130CA}"/>
              </a:ext>
            </a:extLst>
          </p:cNvPr>
          <p:cNvSpPr>
            <a:spLocks noChangeShapeType="1"/>
          </p:cNvSpPr>
          <p:nvPr/>
        </p:nvSpPr>
        <p:spPr bwMode="auto">
          <a:xfrm flipH="1" flipV="1">
            <a:off x="6300788" y="2852738"/>
            <a:ext cx="1371600" cy="304800"/>
          </a:xfrm>
          <a:prstGeom prst="line">
            <a:avLst/>
          </a:prstGeom>
          <a:noFill/>
          <a:ln w="28575" cmpd="sng">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3" name="Line 7">
            <a:extLst>
              <a:ext uri="{FF2B5EF4-FFF2-40B4-BE49-F238E27FC236}">
                <a16:creationId xmlns:a16="http://schemas.microsoft.com/office/drawing/2014/main" id="{60B53862-6D47-4747-8898-0EE211BB629A}"/>
              </a:ext>
            </a:extLst>
          </p:cNvPr>
          <p:cNvSpPr>
            <a:spLocks noChangeShapeType="1"/>
          </p:cNvSpPr>
          <p:nvPr/>
        </p:nvSpPr>
        <p:spPr bwMode="auto">
          <a:xfrm flipH="1">
            <a:off x="5076825" y="1844675"/>
            <a:ext cx="2590800" cy="1676400"/>
          </a:xfrm>
          <a:prstGeom prst="line">
            <a:avLst/>
          </a:prstGeom>
          <a:noFill/>
          <a:ln w="28575" cmpd="sng">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4" name="Line 8">
            <a:extLst>
              <a:ext uri="{FF2B5EF4-FFF2-40B4-BE49-F238E27FC236}">
                <a16:creationId xmlns:a16="http://schemas.microsoft.com/office/drawing/2014/main" id="{A9E7B8B8-1CB8-4845-B2B8-2B4EDBB06FB3}"/>
              </a:ext>
            </a:extLst>
          </p:cNvPr>
          <p:cNvSpPr>
            <a:spLocks noChangeShapeType="1"/>
          </p:cNvSpPr>
          <p:nvPr/>
        </p:nvSpPr>
        <p:spPr bwMode="auto">
          <a:xfrm flipH="1">
            <a:off x="4067175" y="3860800"/>
            <a:ext cx="3505200" cy="1295400"/>
          </a:xfrm>
          <a:prstGeom prst="line">
            <a:avLst/>
          </a:prstGeom>
          <a:noFill/>
          <a:ln w="28575" cmpd="sng">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5065" name="Group 9">
            <a:extLst>
              <a:ext uri="{FF2B5EF4-FFF2-40B4-BE49-F238E27FC236}">
                <a16:creationId xmlns:a16="http://schemas.microsoft.com/office/drawing/2014/main" id="{78E5AD6F-BF28-4796-9C67-F42FBEAB9587}"/>
              </a:ext>
            </a:extLst>
          </p:cNvPr>
          <p:cNvGrpSpPr>
            <a:grpSpLocks/>
          </p:cNvGrpSpPr>
          <p:nvPr/>
        </p:nvGrpSpPr>
        <p:grpSpPr bwMode="auto">
          <a:xfrm>
            <a:off x="7558088" y="1557338"/>
            <a:ext cx="1585912" cy="2468562"/>
            <a:chOff x="0" y="0"/>
            <a:chExt cx="999" cy="1555"/>
          </a:xfrm>
        </p:grpSpPr>
        <p:sp>
          <p:nvSpPr>
            <p:cNvPr id="45066" name="Rectangle 10">
              <a:extLst>
                <a:ext uri="{FF2B5EF4-FFF2-40B4-BE49-F238E27FC236}">
                  <a16:creationId xmlns:a16="http://schemas.microsoft.com/office/drawing/2014/main" id="{52515995-FA75-4803-89B9-909E8BD0BCEF}"/>
                </a:ext>
              </a:extLst>
            </p:cNvPr>
            <p:cNvSpPr>
              <a:spLocks noChangeArrowheads="1"/>
            </p:cNvSpPr>
            <p:nvPr/>
          </p:nvSpPr>
          <p:spPr bwMode="auto">
            <a:xfrm>
              <a:off x="0" y="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sz="2400">
                  <a:ea typeface="楷体_GB2312" pitchFamily="1" charset="-122"/>
                </a:rPr>
                <a:t>主序星</a:t>
              </a:r>
            </a:p>
          </p:txBody>
        </p:sp>
        <p:sp>
          <p:nvSpPr>
            <p:cNvPr id="45067" name="Text Box 11">
              <a:extLst>
                <a:ext uri="{FF2B5EF4-FFF2-40B4-BE49-F238E27FC236}">
                  <a16:creationId xmlns:a16="http://schemas.microsoft.com/office/drawing/2014/main" id="{609600F6-0826-4251-BDF6-D47F3DF435C7}"/>
                </a:ext>
              </a:extLst>
            </p:cNvPr>
            <p:cNvSpPr txBox="1">
              <a:spLocks noChangeArrowheads="1"/>
            </p:cNvSpPr>
            <p:nvPr/>
          </p:nvSpPr>
          <p:spPr bwMode="auto">
            <a:xfrm>
              <a:off x="87" y="1267"/>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ea typeface="楷体_GB2312" pitchFamily="1" charset="-122"/>
                </a:rPr>
                <a:t>白矮星</a:t>
              </a:r>
            </a:p>
          </p:txBody>
        </p:sp>
        <p:sp>
          <p:nvSpPr>
            <p:cNvPr id="45068" name="Text Box 12">
              <a:extLst>
                <a:ext uri="{FF2B5EF4-FFF2-40B4-BE49-F238E27FC236}">
                  <a16:creationId xmlns:a16="http://schemas.microsoft.com/office/drawing/2014/main" id="{7E562DDB-851D-4931-8640-BE7FC0739168}"/>
                </a:ext>
              </a:extLst>
            </p:cNvPr>
            <p:cNvSpPr txBox="1">
              <a:spLocks noChangeArrowheads="1"/>
            </p:cNvSpPr>
            <p:nvPr/>
          </p:nvSpPr>
          <p:spPr bwMode="auto">
            <a:xfrm>
              <a:off x="87" y="835"/>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ea typeface="楷体_GB2312" pitchFamily="1" charset="-122"/>
                </a:rPr>
                <a:t>红巨星</a:t>
              </a:r>
            </a:p>
          </p:txBody>
        </p:sp>
        <p:sp>
          <p:nvSpPr>
            <p:cNvPr id="45069" name="Text Box 13">
              <a:extLst>
                <a:ext uri="{FF2B5EF4-FFF2-40B4-BE49-F238E27FC236}">
                  <a16:creationId xmlns:a16="http://schemas.microsoft.com/office/drawing/2014/main" id="{A401FB54-D832-49F9-A90B-3D62860A3ABE}"/>
                </a:ext>
              </a:extLst>
            </p:cNvPr>
            <p:cNvSpPr txBox="1">
              <a:spLocks noChangeArrowheads="1"/>
            </p:cNvSpPr>
            <p:nvPr/>
          </p:nvSpPr>
          <p:spPr bwMode="auto">
            <a:xfrm>
              <a:off x="39" y="403"/>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ea typeface="楷体_GB2312" pitchFamily="1" charset="-122"/>
                </a:rPr>
                <a:t>蓝超巨星</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a:extLst>
              <a:ext uri="{FF2B5EF4-FFF2-40B4-BE49-F238E27FC236}">
                <a16:creationId xmlns:a16="http://schemas.microsoft.com/office/drawing/2014/main" id="{89DD2DBF-CE0B-40DC-A527-B87B8D02CA5C}"/>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pic>
        <p:nvPicPr>
          <p:cNvPr id="46083" name="Picture 2" descr="1219">
            <a:extLst>
              <a:ext uri="{FF2B5EF4-FFF2-40B4-BE49-F238E27FC236}">
                <a16:creationId xmlns:a16="http://schemas.microsoft.com/office/drawing/2014/main" id="{23DC3176-8671-43F6-B85D-B719F9DF5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75" r="10417"/>
          <a:stretch>
            <a:fillRect/>
          </a:stretch>
        </p:blipFill>
        <p:spPr bwMode="auto">
          <a:xfrm>
            <a:off x="4495800" y="2438400"/>
            <a:ext cx="40386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3">
            <a:extLst>
              <a:ext uri="{FF2B5EF4-FFF2-40B4-BE49-F238E27FC236}">
                <a16:creationId xmlns:a16="http://schemas.microsoft.com/office/drawing/2014/main" id="{F08070FA-76A2-49E0-B836-943A5BA03399}"/>
              </a:ext>
            </a:extLst>
          </p:cNvPr>
          <p:cNvSpPr txBox="1">
            <a:spLocks noChangeArrowheads="1"/>
          </p:cNvSpPr>
          <p:nvPr/>
        </p:nvSpPr>
        <p:spPr bwMode="auto">
          <a:xfrm>
            <a:off x="533400" y="685800"/>
            <a:ext cx="800100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Arial" panose="020B0604020202020204" pitchFamily="34" charset="0"/>
              <a:buBlip>
                <a:blip r:embed="rId3"/>
              </a:buBlip>
            </a:pPr>
            <a:r>
              <a:rPr lang="en-US" altLang="zh-CN" sz="2400">
                <a:latin typeface="Times New Roman" panose="02020603050405020304" pitchFamily="18" charset="0"/>
                <a:ea typeface="楷体_GB2312" pitchFamily="1" charset="-122"/>
              </a:rPr>
              <a:t> </a:t>
            </a:r>
            <a:r>
              <a:rPr lang="zh-CN" altLang="en-US" sz="2800">
                <a:latin typeface="Times New Roman" panose="02020603050405020304" pitchFamily="18" charset="0"/>
                <a:ea typeface="楷体_GB2312" pitchFamily="1" charset="-122"/>
              </a:rPr>
              <a:t>赫罗图上的等半径线</a:t>
            </a:r>
            <a:r>
              <a:rPr lang="zh-CN" altLang="en-US" sz="2800">
                <a:latin typeface="Times New Roman" panose="02020603050405020304" pitchFamily="18" charset="0"/>
              </a:rPr>
              <a:t> </a:t>
            </a:r>
          </a:p>
          <a:p>
            <a:pPr algn="just">
              <a:spcBef>
                <a:spcPct val="50000"/>
              </a:spcBef>
            </a:pPr>
            <a:r>
              <a:rPr lang="en-US" altLang="zh-CN" sz="2400" i="1">
                <a:latin typeface="Times New Roman" panose="02020603050405020304" pitchFamily="18" charset="0"/>
                <a:ea typeface="楷体_GB2312" pitchFamily="1" charset="-122"/>
              </a:rPr>
              <a:t>M</a:t>
            </a:r>
            <a:r>
              <a:rPr lang="zh-CN" altLang="en-US" sz="2400" i="1">
                <a:latin typeface="Times New Roman" panose="02020603050405020304" pitchFamily="18" charset="0"/>
                <a:ea typeface="楷体_GB2312" pitchFamily="1" charset="-122"/>
              </a:rPr>
              <a:t>－</a:t>
            </a:r>
            <a:r>
              <a:rPr lang="en-US" altLang="zh-CN" sz="2400" i="1">
                <a:latin typeface="Times New Roman" panose="02020603050405020304" pitchFamily="18" charset="0"/>
                <a:ea typeface="楷体_GB2312" pitchFamily="1" charset="-122"/>
              </a:rPr>
              <a:t>M</a:t>
            </a:r>
            <a:r>
              <a:rPr lang="en-US" altLang="zh-CN" sz="2400" baseline="-30000">
                <a:latin typeface="Times New Roman" panose="02020603050405020304" pitchFamily="18" charset="0"/>
                <a:ea typeface="楷体_GB2312" pitchFamily="1" charset="-122"/>
              </a:rPr>
              <a:t>⊙</a:t>
            </a:r>
            <a:r>
              <a:rPr lang="zh-CN" altLang="en-US" sz="2400">
                <a:latin typeface="Times New Roman" panose="02020603050405020304" pitchFamily="18" charset="0"/>
                <a:ea typeface="楷体_GB2312" pitchFamily="1" charset="-122"/>
              </a:rPr>
              <a:t>＝</a:t>
            </a:r>
            <a:r>
              <a:rPr lang="zh-CN" altLang="en-US" sz="2400" i="1">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2.5 log (</a:t>
            </a:r>
            <a:r>
              <a:rPr lang="en-US" altLang="zh-CN" sz="2400" i="1">
                <a:latin typeface="Times New Roman" panose="02020603050405020304" pitchFamily="18" charset="0"/>
                <a:ea typeface="楷体_GB2312" pitchFamily="1" charset="-122"/>
              </a:rPr>
              <a:t>L</a:t>
            </a:r>
            <a:r>
              <a:rPr lang="en-US" altLang="zh-CN" sz="2400">
                <a:latin typeface="Times New Roman" panose="02020603050405020304" pitchFamily="18" charset="0"/>
                <a:ea typeface="楷体_GB2312" pitchFamily="1" charset="-122"/>
              </a:rPr>
              <a:t>/</a:t>
            </a:r>
            <a:r>
              <a:rPr lang="en-US" altLang="zh-CN" sz="2400" i="1">
                <a:latin typeface="Times New Roman" panose="02020603050405020304" pitchFamily="18" charset="0"/>
                <a:ea typeface="楷体_GB2312" pitchFamily="1" charset="-122"/>
              </a:rPr>
              <a:t>L</a:t>
            </a:r>
            <a:r>
              <a:rPr lang="en-US" altLang="zh-CN" sz="2400" baseline="-30000">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 </a:t>
            </a:r>
            <a:r>
              <a:rPr lang="zh-CN" altLang="en-US" sz="2400">
                <a:latin typeface="Times New Roman" panose="02020603050405020304" pitchFamily="18" charset="0"/>
                <a:ea typeface="楷体_GB2312" pitchFamily="1" charset="-122"/>
              </a:rPr>
              <a:t>＝</a:t>
            </a:r>
            <a:r>
              <a:rPr lang="zh-CN" altLang="en-US" sz="2400" i="1">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5 log (</a:t>
            </a:r>
            <a:r>
              <a:rPr lang="en-US" altLang="zh-CN" sz="2400" i="1">
                <a:latin typeface="Times New Roman" panose="02020603050405020304" pitchFamily="18" charset="0"/>
                <a:ea typeface="楷体_GB2312" pitchFamily="1" charset="-122"/>
              </a:rPr>
              <a:t>R</a:t>
            </a:r>
            <a:r>
              <a:rPr lang="en-US" altLang="zh-CN" sz="2400">
                <a:latin typeface="Times New Roman" panose="02020603050405020304" pitchFamily="18" charset="0"/>
                <a:ea typeface="楷体_GB2312" pitchFamily="1" charset="-122"/>
              </a:rPr>
              <a:t>/</a:t>
            </a:r>
            <a:r>
              <a:rPr lang="en-US" altLang="zh-CN" sz="2400" i="1">
                <a:latin typeface="Times New Roman" panose="02020603050405020304" pitchFamily="18" charset="0"/>
                <a:ea typeface="楷体_GB2312" pitchFamily="1" charset="-122"/>
              </a:rPr>
              <a:t>R</a:t>
            </a:r>
            <a:r>
              <a:rPr lang="en-US" altLang="zh-CN" sz="2400" baseline="-30000">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a:t>
            </a:r>
            <a:r>
              <a:rPr lang="zh-CN" altLang="en-US" sz="2400" i="1">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10 log (</a:t>
            </a:r>
            <a:r>
              <a:rPr lang="en-US" altLang="zh-CN" sz="2400" i="1">
                <a:latin typeface="Times New Roman" panose="02020603050405020304" pitchFamily="18" charset="0"/>
                <a:ea typeface="楷体_GB2312" pitchFamily="1" charset="-122"/>
              </a:rPr>
              <a:t>T</a:t>
            </a:r>
            <a:r>
              <a:rPr lang="en-US" altLang="zh-CN" sz="2400">
                <a:latin typeface="Times New Roman" panose="02020603050405020304" pitchFamily="18" charset="0"/>
                <a:ea typeface="楷体_GB2312" pitchFamily="1" charset="-122"/>
              </a:rPr>
              <a:t>/</a:t>
            </a:r>
            <a:r>
              <a:rPr lang="en-US" altLang="zh-CN" sz="2400" i="1">
                <a:latin typeface="Times New Roman" panose="02020603050405020304" pitchFamily="18" charset="0"/>
                <a:ea typeface="楷体_GB2312" pitchFamily="1" charset="-122"/>
              </a:rPr>
              <a:t>T</a:t>
            </a:r>
            <a:r>
              <a:rPr lang="en-US" altLang="zh-CN" sz="2400" baseline="-30000">
                <a:latin typeface="Times New Roman" panose="02020603050405020304" pitchFamily="18" charset="0"/>
                <a:ea typeface="楷体_GB2312" pitchFamily="1" charset="-122"/>
              </a:rPr>
              <a:t>⊙</a:t>
            </a:r>
            <a:r>
              <a:rPr lang="en-US" altLang="zh-CN" sz="2400">
                <a:latin typeface="Times New Roman" panose="02020603050405020304" pitchFamily="18" charset="0"/>
                <a:ea typeface="楷体_GB2312" pitchFamily="1" charset="-122"/>
              </a:rPr>
              <a:t>)</a:t>
            </a:r>
            <a:endParaRPr lang="en-US" altLang="zh-CN" sz="2400">
              <a:latin typeface="Times New Roman" panose="02020603050405020304" pitchFamily="18" charset="0"/>
            </a:endParaRPr>
          </a:p>
          <a:p>
            <a:pPr>
              <a:spcBef>
                <a:spcPct val="50000"/>
              </a:spcBef>
            </a:pPr>
            <a:r>
              <a:rPr lang="zh-CN" altLang="en-US" sz="2400">
                <a:latin typeface="Times New Roman" panose="02020603050405020304" pitchFamily="18" charset="0"/>
                <a:ea typeface="楷体_GB2312" pitchFamily="1" charset="-122"/>
              </a:rPr>
              <a:t>即 </a:t>
            </a:r>
            <a:r>
              <a:rPr lang="en-US" altLang="zh-CN" sz="2400">
                <a:solidFill>
                  <a:srgbClr val="009900"/>
                </a:solidFill>
                <a:latin typeface="Times New Roman" panose="02020603050405020304" pitchFamily="18" charset="0"/>
                <a:ea typeface="楷体_GB2312" pitchFamily="1" charset="-122"/>
              </a:rPr>
              <a:t>log (</a:t>
            </a:r>
            <a:r>
              <a:rPr lang="en-US" altLang="zh-CN" sz="2400" i="1">
                <a:solidFill>
                  <a:srgbClr val="009900"/>
                </a:solidFill>
                <a:latin typeface="Times New Roman" panose="02020603050405020304" pitchFamily="18" charset="0"/>
                <a:ea typeface="楷体_GB2312" pitchFamily="1" charset="-122"/>
              </a:rPr>
              <a:t>R</a:t>
            </a:r>
            <a:r>
              <a:rPr lang="en-US" altLang="zh-CN" sz="2400">
                <a:solidFill>
                  <a:srgbClr val="009900"/>
                </a:solidFill>
                <a:latin typeface="Times New Roman" panose="02020603050405020304" pitchFamily="18" charset="0"/>
                <a:ea typeface="楷体_GB2312" pitchFamily="1" charset="-122"/>
              </a:rPr>
              <a:t>/</a:t>
            </a:r>
            <a:r>
              <a:rPr lang="en-US" altLang="zh-CN" sz="2400" i="1">
                <a:solidFill>
                  <a:srgbClr val="009900"/>
                </a:solidFill>
                <a:latin typeface="Times New Roman" panose="02020603050405020304" pitchFamily="18" charset="0"/>
                <a:ea typeface="楷体_GB2312" pitchFamily="1" charset="-122"/>
              </a:rPr>
              <a:t>R</a:t>
            </a:r>
            <a:r>
              <a:rPr lang="en-US" altLang="zh-CN" sz="2400" baseline="-30000">
                <a:solidFill>
                  <a:srgbClr val="009900"/>
                </a:solidFill>
                <a:latin typeface="Times New Roman" panose="02020603050405020304" pitchFamily="18" charset="0"/>
                <a:ea typeface="楷体_GB2312" pitchFamily="1" charset="-122"/>
              </a:rPr>
              <a:t>⊙</a:t>
            </a:r>
            <a:r>
              <a:rPr lang="en-US" altLang="zh-CN" sz="2400">
                <a:solidFill>
                  <a:srgbClr val="009900"/>
                </a:solidFill>
                <a:latin typeface="Times New Roman" panose="02020603050405020304" pitchFamily="18" charset="0"/>
                <a:ea typeface="楷体_GB2312" pitchFamily="1" charset="-122"/>
              </a:rPr>
              <a:t>) </a:t>
            </a:r>
            <a:r>
              <a:rPr lang="zh-CN" altLang="en-US" sz="2400">
                <a:solidFill>
                  <a:srgbClr val="009900"/>
                </a:solidFill>
                <a:latin typeface="Times New Roman" panose="02020603050405020304" pitchFamily="18" charset="0"/>
                <a:ea typeface="楷体_GB2312" pitchFamily="1" charset="-122"/>
              </a:rPr>
              <a:t>＝ </a:t>
            </a:r>
            <a:r>
              <a:rPr lang="en-US" altLang="zh-CN" sz="2400">
                <a:solidFill>
                  <a:srgbClr val="009900"/>
                </a:solidFill>
                <a:latin typeface="Times New Roman" panose="02020603050405020304" pitchFamily="18" charset="0"/>
                <a:ea typeface="楷体_GB2312" pitchFamily="1" charset="-122"/>
              </a:rPr>
              <a:t>8.47</a:t>
            </a:r>
            <a:r>
              <a:rPr lang="zh-CN" altLang="en-US" sz="2400" i="1">
                <a:solidFill>
                  <a:srgbClr val="009900"/>
                </a:solidFill>
                <a:latin typeface="Times New Roman" panose="02020603050405020304" pitchFamily="18" charset="0"/>
                <a:ea typeface="楷体_GB2312" pitchFamily="1" charset="-122"/>
              </a:rPr>
              <a:t>－</a:t>
            </a:r>
            <a:r>
              <a:rPr lang="en-US" altLang="zh-CN" sz="2400">
                <a:solidFill>
                  <a:srgbClr val="009900"/>
                </a:solidFill>
                <a:latin typeface="Times New Roman" panose="02020603050405020304" pitchFamily="18" charset="0"/>
                <a:ea typeface="楷体_GB2312" pitchFamily="1" charset="-122"/>
              </a:rPr>
              <a:t>0.2 </a:t>
            </a:r>
            <a:r>
              <a:rPr lang="en-US" altLang="zh-CN" sz="2400" i="1">
                <a:solidFill>
                  <a:srgbClr val="009900"/>
                </a:solidFill>
                <a:latin typeface="Times New Roman" panose="02020603050405020304" pitchFamily="18" charset="0"/>
                <a:ea typeface="楷体_GB2312" pitchFamily="1" charset="-122"/>
              </a:rPr>
              <a:t>M</a:t>
            </a:r>
            <a:r>
              <a:rPr lang="zh-CN" altLang="en-US" sz="2400" i="1">
                <a:solidFill>
                  <a:srgbClr val="009900"/>
                </a:solidFill>
                <a:latin typeface="Times New Roman" panose="02020603050405020304" pitchFamily="18" charset="0"/>
                <a:ea typeface="楷体_GB2312" pitchFamily="1" charset="-122"/>
              </a:rPr>
              <a:t>－</a:t>
            </a:r>
            <a:r>
              <a:rPr lang="en-US" altLang="zh-CN" sz="2400">
                <a:solidFill>
                  <a:srgbClr val="009900"/>
                </a:solidFill>
                <a:latin typeface="Times New Roman" panose="02020603050405020304" pitchFamily="18" charset="0"/>
                <a:ea typeface="楷体_GB2312" pitchFamily="1" charset="-122"/>
              </a:rPr>
              <a:t>2 log </a:t>
            </a:r>
            <a:r>
              <a:rPr lang="en-US" altLang="zh-CN" sz="2400" i="1">
                <a:solidFill>
                  <a:srgbClr val="009900"/>
                </a:solidFill>
                <a:latin typeface="Times New Roman" panose="02020603050405020304" pitchFamily="18" charset="0"/>
                <a:ea typeface="楷体_GB2312" pitchFamily="1" charset="-122"/>
              </a:rPr>
              <a:t>T</a:t>
            </a:r>
            <a:r>
              <a:rPr lang="en-US" altLang="zh-CN" sz="2400">
                <a:latin typeface="Times New Roman" panose="02020603050405020304" pitchFamily="18" charset="0"/>
              </a:rPr>
              <a:t> </a:t>
            </a:r>
          </a:p>
          <a:p>
            <a:pPr>
              <a:spcBef>
                <a:spcPct val="50000"/>
              </a:spcBef>
            </a:pPr>
            <a:endParaRPr lang="en-US" altLang="zh-CN" sz="2400">
              <a:latin typeface="Times New Roman" panose="02020603050405020304" pitchFamily="18" charset="0"/>
            </a:endParaRPr>
          </a:p>
          <a:p>
            <a:pPr>
              <a:spcBef>
                <a:spcPct val="50000"/>
              </a:spcBef>
            </a:pPr>
            <a:r>
              <a:rPr lang="en-US" altLang="zh-CN" sz="2400">
                <a:latin typeface="Times New Roman" panose="02020603050405020304" pitchFamily="18" charset="0"/>
              </a:rPr>
              <a:t>	</a:t>
            </a:r>
            <a:r>
              <a:rPr lang="zh-CN" altLang="en-US" sz="2400">
                <a:latin typeface="Times New Roman" panose="02020603050405020304" pitchFamily="18" charset="0"/>
                <a:ea typeface="楷体_GB2312" pitchFamily="1" charset="-122"/>
              </a:rPr>
              <a:t>超巨星</a:t>
            </a:r>
          </a:p>
          <a:p>
            <a:pPr>
              <a:spcBef>
                <a:spcPct val="50000"/>
              </a:spcBef>
            </a:pPr>
            <a:r>
              <a:rPr lang="zh-CN" altLang="en-US" sz="2400">
                <a:latin typeface="Times New Roman" panose="02020603050405020304" pitchFamily="18" charset="0"/>
                <a:ea typeface="楷体_GB2312" pitchFamily="1" charset="-122"/>
              </a:rPr>
              <a:t>	巨星		半径</a:t>
            </a:r>
            <a:r>
              <a:rPr lang="en-US" altLang="zh-CN" sz="2400" i="1">
                <a:latin typeface="Times New Roman" panose="02020603050405020304" pitchFamily="18" charset="0"/>
                <a:ea typeface="楷体_GB2312" pitchFamily="1" charset="-122"/>
              </a:rPr>
              <a:t>R</a:t>
            </a:r>
          </a:p>
          <a:p>
            <a:pPr>
              <a:spcBef>
                <a:spcPct val="50000"/>
              </a:spcBef>
            </a:pPr>
            <a:r>
              <a:rPr lang="en-US" altLang="zh-CN" sz="2400">
                <a:latin typeface="Times New Roman" panose="02020603050405020304" pitchFamily="18" charset="0"/>
                <a:ea typeface="楷体_GB2312" pitchFamily="1" charset="-122"/>
              </a:rPr>
              <a:t>	</a:t>
            </a:r>
            <a:r>
              <a:rPr lang="zh-CN" altLang="en-US" sz="2400">
                <a:latin typeface="Times New Roman" panose="02020603050405020304" pitchFamily="18" charset="0"/>
                <a:ea typeface="楷体_GB2312" pitchFamily="1" charset="-122"/>
              </a:rPr>
              <a:t>主序星</a:t>
            </a:r>
          </a:p>
          <a:p>
            <a:pPr>
              <a:spcBef>
                <a:spcPct val="50000"/>
              </a:spcBef>
            </a:pPr>
            <a:r>
              <a:rPr lang="zh-CN" altLang="en-US" sz="2400">
                <a:latin typeface="Times New Roman" panose="02020603050405020304" pitchFamily="18" charset="0"/>
                <a:ea typeface="楷体_GB2312" pitchFamily="1" charset="-122"/>
              </a:rPr>
              <a:t>	白矮星</a:t>
            </a:r>
          </a:p>
        </p:txBody>
      </p:sp>
      <p:sp>
        <p:nvSpPr>
          <p:cNvPr id="46085" name="Line 4">
            <a:extLst>
              <a:ext uri="{FF2B5EF4-FFF2-40B4-BE49-F238E27FC236}">
                <a16:creationId xmlns:a16="http://schemas.microsoft.com/office/drawing/2014/main" id="{E04C7C0C-2BF2-4317-A6DD-18C1B6DED6BF}"/>
              </a:ext>
            </a:extLst>
          </p:cNvPr>
          <p:cNvSpPr>
            <a:spLocks noChangeShapeType="1"/>
          </p:cNvSpPr>
          <p:nvPr/>
        </p:nvSpPr>
        <p:spPr bwMode="auto">
          <a:xfrm>
            <a:off x="3048000" y="2743200"/>
            <a:ext cx="0" cy="2514600"/>
          </a:xfrm>
          <a:prstGeom prst="line">
            <a:avLst/>
          </a:prstGeom>
          <a:noFill/>
          <a:ln w="28575" cmpd="sng">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a:extLst>
              <a:ext uri="{FF2B5EF4-FFF2-40B4-BE49-F238E27FC236}">
                <a16:creationId xmlns:a16="http://schemas.microsoft.com/office/drawing/2014/main" id="{0AC7C1CF-1D5E-4EC0-9C1B-5BD9024622EC}"/>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6147" name="Rectangle 2">
            <a:extLst>
              <a:ext uri="{FF2B5EF4-FFF2-40B4-BE49-F238E27FC236}">
                <a16:creationId xmlns:a16="http://schemas.microsoft.com/office/drawing/2014/main" id="{01110E70-07CE-4D10-B286-0E4F2BF2A958}"/>
              </a:ext>
            </a:extLst>
          </p:cNvPr>
          <p:cNvSpPr>
            <a:spLocks noGrp="1" noChangeArrowheads="1"/>
          </p:cNvSpPr>
          <p:nvPr>
            <p:ph type="title" idx="4294967295"/>
          </p:nvPr>
        </p:nvSpPr>
        <p:spPr>
          <a:xfrm>
            <a:off x="457200" y="274638"/>
            <a:ext cx="5770563" cy="1143000"/>
          </a:xfrm>
          <a:ln/>
        </p:spPr>
        <p:txBody>
          <a:bodyPr/>
          <a:lstStyle/>
          <a:p>
            <a:pPr eaLnBrk="1" hangingPunct="1"/>
            <a:r>
              <a:rPr lang="zh-CN" altLang="zh-CN" sz="3600" b="1"/>
              <a:t>二、恒星的绝对星等</a:t>
            </a:r>
          </a:p>
        </p:txBody>
      </p:sp>
      <p:sp>
        <p:nvSpPr>
          <p:cNvPr id="6148" name="Rectangle 3">
            <a:extLst>
              <a:ext uri="{FF2B5EF4-FFF2-40B4-BE49-F238E27FC236}">
                <a16:creationId xmlns:a16="http://schemas.microsoft.com/office/drawing/2014/main" id="{26D23ECE-1F03-41DD-8195-187C543769B7}"/>
              </a:ext>
            </a:extLst>
          </p:cNvPr>
          <p:cNvSpPr>
            <a:spLocks noGrp="1" noChangeArrowheads="1"/>
          </p:cNvSpPr>
          <p:nvPr>
            <p:ph idx="4294967295"/>
          </p:nvPr>
        </p:nvSpPr>
        <p:spPr>
          <a:xfrm>
            <a:off x="468313" y="1125538"/>
            <a:ext cx="8229600" cy="5113337"/>
          </a:xfrm>
          <a:ln/>
        </p:spPr>
        <p:txBody>
          <a:bodyPr/>
          <a:lstStyle/>
          <a:p>
            <a:pPr eaLnBrk="1" hangingPunct="1">
              <a:buFontTx/>
              <a:buNone/>
            </a:pPr>
            <a:r>
              <a:rPr lang="en-US" altLang="zh-CN"/>
              <a:t>     </a:t>
            </a:r>
          </a:p>
        </p:txBody>
      </p:sp>
      <p:sp>
        <p:nvSpPr>
          <p:cNvPr id="6149" name="Rectangle 5">
            <a:extLst>
              <a:ext uri="{FF2B5EF4-FFF2-40B4-BE49-F238E27FC236}">
                <a16:creationId xmlns:a16="http://schemas.microsoft.com/office/drawing/2014/main" id="{80F0834F-524A-454C-BEAB-D37BED762315}"/>
              </a:ext>
            </a:extLst>
          </p:cNvPr>
          <p:cNvSpPr>
            <a:spLocks noChangeArrowheads="1"/>
          </p:cNvSpPr>
          <p:nvPr/>
        </p:nvSpPr>
        <p:spPr bwMode="auto">
          <a:xfrm>
            <a:off x="684213" y="1628775"/>
            <a:ext cx="7772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800" b="1"/>
              <a:t>1. </a:t>
            </a:r>
            <a:r>
              <a:rPr lang="zh-CN" altLang="en-US" sz="2800" b="1"/>
              <a:t>恒星的光度和亮度</a:t>
            </a:r>
            <a:endParaRPr lang="zh-CN" altLang="en-US" sz="2800" b="1">
              <a:solidFill>
                <a:srgbClr val="FF0000"/>
              </a:solidFill>
            </a:endParaRPr>
          </a:p>
          <a:p>
            <a:pPr>
              <a:spcBef>
                <a:spcPct val="20000"/>
              </a:spcBef>
              <a:buFont typeface="Arial" panose="020B0604020202020204" pitchFamily="34" charset="0"/>
              <a:buChar char="•"/>
            </a:pPr>
            <a:r>
              <a:rPr lang="zh-CN" altLang="en-US" sz="2800" b="1"/>
              <a:t>光度</a:t>
            </a:r>
            <a:r>
              <a:rPr lang="en-US" altLang="zh-CN" sz="2800" b="1" i="1"/>
              <a:t>L</a:t>
            </a:r>
            <a:r>
              <a:rPr lang="en-US" altLang="zh-CN" sz="2800" b="1"/>
              <a:t> (luminosity)</a:t>
            </a:r>
            <a:r>
              <a:rPr lang="zh-CN" altLang="en-US" sz="2800" b="1"/>
              <a:t>：天体在单位时间内辐射的总能量，是恒星的固有量。 </a:t>
            </a:r>
          </a:p>
          <a:p>
            <a:pPr>
              <a:spcBef>
                <a:spcPct val="20000"/>
              </a:spcBef>
              <a:buFont typeface="Arial" panose="020B0604020202020204" pitchFamily="34" charset="0"/>
              <a:buChar char="•"/>
            </a:pPr>
            <a:r>
              <a:rPr lang="zh-CN" altLang="en-US" sz="2800" b="1"/>
              <a:t>亮度</a:t>
            </a:r>
            <a:r>
              <a:rPr lang="en-US" altLang="zh-CN" sz="2800" b="1" i="1"/>
              <a:t>E</a:t>
            </a:r>
            <a:r>
              <a:rPr lang="en-US" altLang="zh-CN" sz="2800" b="1"/>
              <a:t> (brightness)</a:t>
            </a:r>
            <a:r>
              <a:rPr lang="zh-CN" altLang="en-US" sz="2800" b="1"/>
              <a:t>：在地球上单位时间单位面积接收到的天体的辐射量。</a:t>
            </a:r>
          </a:p>
          <a:p>
            <a:pPr algn="just">
              <a:spcBef>
                <a:spcPct val="20000"/>
              </a:spcBef>
            </a:pPr>
            <a:r>
              <a:rPr lang="zh-CN" altLang="en-US" sz="2800" b="1"/>
              <a:t> 	视亮度的大小取决于三个因素：天体的光度、距离和星际物质对辐射的吸收和散射。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 calcmode="lin" valueType="num">
                                      <p:cBhvr additive="base">
                                        <p:cTn id="7" dur="500" fill="hold"/>
                                        <p:tgtEl>
                                          <p:spTgt spid="61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9">
                                            <p:txEl>
                                              <p:pRg st="1" end="1"/>
                                            </p:txEl>
                                          </p:spTgt>
                                        </p:tgtEl>
                                        <p:attrNameLst>
                                          <p:attrName>style.visibility</p:attrName>
                                        </p:attrNameLst>
                                      </p:cBhvr>
                                      <p:to>
                                        <p:strVal val="visible"/>
                                      </p:to>
                                    </p:set>
                                    <p:anim calcmode="lin" valueType="num">
                                      <p:cBhvr additive="base">
                                        <p:cTn id="13" dur="500" fill="hold"/>
                                        <p:tgtEl>
                                          <p:spTgt spid="614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49">
                                            <p:txEl>
                                              <p:pRg st="2" end="2"/>
                                            </p:txEl>
                                          </p:spTgt>
                                        </p:tgtEl>
                                        <p:attrNameLst>
                                          <p:attrName>style.visibility</p:attrName>
                                        </p:attrNameLst>
                                      </p:cBhvr>
                                      <p:to>
                                        <p:strVal val="visible"/>
                                      </p:to>
                                    </p:set>
                                    <p:anim calcmode="lin" valueType="num">
                                      <p:cBhvr additive="base">
                                        <p:cTn id="19" dur="500" fill="hold"/>
                                        <p:tgtEl>
                                          <p:spTgt spid="614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xEl>
                                              <p:pRg st="3" end="3"/>
                                            </p:txEl>
                                          </p:spTgt>
                                        </p:tgtEl>
                                        <p:attrNameLst>
                                          <p:attrName>style.visibility</p:attrName>
                                        </p:attrNameLst>
                                      </p:cBhvr>
                                      <p:to>
                                        <p:strVal val="visible"/>
                                      </p:to>
                                    </p:set>
                                    <p:anim calcmode="lin" valueType="num">
                                      <p:cBhvr additive="base">
                                        <p:cTn id="25" dur="500" fill="hold"/>
                                        <p:tgtEl>
                                          <p:spTgt spid="614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175F014C-7746-4B50-B7FA-3A1A18FA91A5}"/>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7107" name="Rectangle 3">
            <a:extLst>
              <a:ext uri="{FF2B5EF4-FFF2-40B4-BE49-F238E27FC236}">
                <a16:creationId xmlns:a16="http://schemas.microsoft.com/office/drawing/2014/main" id="{311EF104-F3B5-49DE-89FA-723D07DC81C0}"/>
              </a:ext>
            </a:extLst>
          </p:cNvPr>
          <p:cNvSpPr>
            <a:spLocks noGrp="1" noChangeArrowheads="1"/>
          </p:cNvSpPr>
          <p:nvPr>
            <p:ph idx="4294967295"/>
          </p:nvPr>
        </p:nvSpPr>
        <p:spPr>
          <a:ln/>
        </p:spPr>
        <p:txBody>
          <a:bodyPr/>
          <a:lstStyle/>
          <a:p>
            <a:pPr eaLnBrk="1" hangingPunct="1">
              <a:buFontTx/>
              <a:buNone/>
            </a:pPr>
            <a:r>
              <a:rPr lang="zh-CN" altLang="en-US" sz="2800"/>
              <a:t>三、主序星</a:t>
            </a:r>
          </a:p>
          <a:p>
            <a:pPr algn="just" eaLnBrk="1" hangingPunct="1">
              <a:buFontTx/>
              <a:buNone/>
            </a:pPr>
            <a:r>
              <a:rPr lang="zh-CN" altLang="en-US" sz="2800">
                <a:ea typeface="楷体_GB2312" pitchFamily="1" charset="-122"/>
              </a:rPr>
              <a:t>恒星质量分布：</a:t>
            </a:r>
            <a:r>
              <a:rPr lang="en-US" altLang="zh-CN" sz="2800" i="1">
                <a:ea typeface="楷体_GB2312" pitchFamily="1" charset="-122"/>
              </a:rPr>
              <a:t>~</a:t>
            </a:r>
            <a:r>
              <a:rPr lang="en-US" altLang="zh-CN" sz="2800">
                <a:ea typeface="楷体_GB2312" pitchFamily="1" charset="-122"/>
              </a:rPr>
              <a:t> 0.1</a:t>
            </a:r>
            <a:r>
              <a:rPr lang="en-US" altLang="zh-CN" sz="2800" i="1">
                <a:ea typeface="楷体_GB2312" pitchFamily="1" charset="-122"/>
              </a:rPr>
              <a:t>M</a:t>
            </a:r>
            <a:r>
              <a:rPr lang="en-US" altLang="zh-CN" sz="2800" baseline="-30000">
                <a:ea typeface="楷体_GB2312" pitchFamily="1" charset="-122"/>
              </a:rPr>
              <a:t>⊙</a:t>
            </a:r>
            <a:r>
              <a:rPr lang="en-US" altLang="zh-CN" sz="2800" i="1">
                <a:ea typeface="楷体_GB2312" pitchFamily="1" charset="-122"/>
              </a:rPr>
              <a:t>≤M≤ ~</a:t>
            </a:r>
            <a:r>
              <a:rPr lang="en-US" altLang="zh-CN" sz="2800">
                <a:ea typeface="楷体_GB2312" pitchFamily="1" charset="-122"/>
              </a:rPr>
              <a:t>100 </a:t>
            </a:r>
            <a:r>
              <a:rPr lang="en-US" altLang="zh-CN" sz="2800" i="1">
                <a:ea typeface="楷体_GB2312" pitchFamily="1" charset="-122"/>
              </a:rPr>
              <a:t>M</a:t>
            </a:r>
            <a:r>
              <a:rPr lang="en-US" altLang="zh-CN" sz="2800" baseline="-30000">
                <a:ea typeface="楷体_GB2312" pitchFamily="1" charset="-122"/>
              </a:rPr>
              <a:t>⊙</a:t>
            </a:r>
            <a:r>
              <a:rPr lang="en-US" altLang="zh-CN" sz="2800">
                <a:ea typeface="楷体_GB2312" pitchFamily="1" charset="-122"/>
              </a:rPr>
              <a:t> </a:t>
            </a:r>
          </a:p>
          <a:p>
            <a:pPr algn="just" eaLnBrk="1" hangingPunct="1">
              <a:buFontTx/>
              <a:buNone/>
            </a:pPr>
            <a:r>
              <a:rPr lang="en-US" altLang="zh-CN" sz="2800">
                <a:ea typeface="楷体_GB2312" pitchFamily="1" charset="-122"/>
              </a:rPr>
              <a:t>                            </a:t>
            </a:r>
            <a:r>
              <a:rPr lang="zh-CN" altLang="en-US" sz="2800">
                <a:ea typeface="楷体_GB2312" pitchFamily="1" charset="-122"/>
              </a:rPr>
              <a:t>（褐矮星）</a:t>
            </a:r>
          </a:p>
          <a:p>
            <a:pPr algn="just" eaLnBrk="1" hangingPunct="1">
              <a:buFontTx/>
              <a:buNone/>
            </a:pPr>
            <a:r>
              <a:rPr lang="zh-CN" altLang="en-US" sz="2800">
                <a:solidFill>
                  <a:srgbClr val="9900CC"/>
                </a:solidFill>
                <a:latin typeface="楷体_GB2312" pitchFamily="1" charset="-122"/>
                <a:ea typeface="楷体_GB2312" pitchFamily="1" charset="-122"/>
                <a:sym typeface="Wingdings" panose="05000000000000000000" pitchFamily="2" charset="2"/>
              </a:rPr>
              <a:t></a:t>
            </a:r>
            <a:r>
              <a:rPr lang="zh-CN" altLang="en-US" sz="2800">
                <a:ea typeface="楷体_GB2312" pitchFamily="1" charset="-122"/>
              </a:rPr>
              <a:t>密度分布</a:t>
            </a:r>
            <a:r>
              <a:rPr lang="en-US" altLang="zh-CN" sz="2800">
                <a:ea typeface="楷体_GB2312" pitchFamily="1" charset="-122"/>
              </a:rPr>
              <a:t>: 10</a:t>
            </a:r>
            <a:r>
              <a:rPr lang="en-US" altLang="zh-CN" sz="2800" baseline="30000">
                <a:ea typeface="楷体_GB2312" pitchFamily="1" charset="-122"/>
              </a:rPr>
              <a:t>-6</a:t>
            </a:r>
            <a:r>
              <a:rPr lang="en-US" altLang="zh-CN" sz="2800">
                <a:ea typeface="楷体_GB2312" pitchFamily="1" charset="-122"/>
              </a:rPr>
              <a:t> gcm</a:t>
            </a:r>
            <a:r>
              <a:rPr lang="en-US" altLang="zh-CN" sz="2800" baseline="30000">
                <a:ea typeface="楷体_GB2312" pitchFamily="1" charset="-122"/>
              </a:rPr>
              <a:t>-3</a:t>
            </a:r>
            <a:r>
              <a:rPr lang="zh-CN" altLang="en-US" sz="2800">
                <a:ea typeface="楷体_GB2312" pitchFamily="1" charset="-122"/>
              </a:rPr>
              <a:t>（超巨星）</a:t>
            </a:r>
          </a:p>
          <a:p>
            <a:pPr algn="just" eaLnBrk="1" hangingPunct="1">
              <a:buFontTx/>
              <a:buNone/>
            </a:pPr>
            <a:r>
              <a:rPr lang="zh-CN" altLang="en-US" sz="2800">
                <a:ea typeface="楷体_GB2312" pitchFamily="1" charset="-122"/>
              </a:rPr>
              <a:t>        →</a:t>
            </a:r>
            <a:r>
              <a:rPr lang="en-US" altLang="zh-CN" sz="2800">
                <a:ea typeface="楷体_GB2312" pitchFamily="1" charset="-122"/>
              </a:rPr>
              <a:t>1.4 gcm</a:t>
            </a:r>
            <a:r>
              <a:rPr lang="en-US" altLang="zh-CN" sz="2800" baseline="30000">
                <a:ea typeface="楷体_GB2312" pitchFamily="1" charset="-122"/>
              </a:rPr>
              <a:t>-3</a:t>
            </a:r>
            <a:r>
              <a:rPr lang="zh-CN" altLang="en-US" sz="2800">
                <a:ea typeface="楷体_GB2312" pitchFamily="1" charset="-122"/>
              </a:rPr>
              <a:t>（太阳） →</a:t>
            </a:r>
            <a:r>
              <a:rPr lang="en-US" altLang="zh-CN" sz="2800">
                <a:ea typeface="楷体_GB2312" pitchFamily="1" charset="-122"/>
              </a:rPr>
              <a:t>10</a:t>
            </a:r>
            <a:r>
              <a:rPr lang="en-US" altLang="zh-CN" sz="2800" baseline="30000">
                <a:ea typeface="楷体_GB2312" pitchFamily="1" charset="-122"/>
              </a:rPr>
              <a:t>6</a:t>
            </a:r>
            <a:r>
              <a:rPr lang="en-US" altLang="zh-CN" sz="2800">
                <a:ea typeface="楷体_GB2312" pitchFamily="1" charset="-122"/>
              </a:rPr>
              <a:t> gcm</a:t>
            </a:r>
            <a:r>
              <a:rPr lang="en-US" altLang="zh-CN" sz="2800" baseline="30000">
                <a:ea typeface="楷体_GB2312" pitchFamily="1" charset="-122"/>
              </a:rPr>
              <a:t>-3</a:t>
            </a:r>
            <a:r>
              <a:rPr lang="zh-CN" altLang="en-US" sz="2800">
                <a:ea typeface="楷体_GB2312" pitchFamily="1" charset="-122"/>
              </a:rPr>
              <a:t>（白矮星）</a:t>
            </a:r>
            <a:endParaRPr lang="zh-CN" altLang="en-US" sz="2800"/>
          </a:p>
          <a:p>
            <a:pPr algn="just" eaLnBrk="1" hangingPunct="1">
              <a:buFontTx/>
              <a:buNone/>
            </a:pPr>
            <a:endParaRPr lang="zh-CN" altLang="en-US" sz="2800"/>
          </a:p>
          <a:p>
            <a:pPr eaLnBrk="1" hangingPunct="1">
              <a:buFontTx/>
              <a:buNone/>
            </a:pPr>
            <a:endParaRPr lang="en-US" altLang="zh-CN"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a:extLst>
              <a:ext uri="{FF2B5EF4-FFF2-40B4-BE49-F238E27FC236}">
                <a16:creationId xmlns:a16="http://schemas.microsoft.com/office/drawing/2014/main" id="{2970D70C-73F1-41D8-82DB-397D05B8E119}"/>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8131" name="Rectangle 3">
            <a:extLst>
              <a:ext uri="{FF2B5EF4-FFF2-40B4-BE49-F238E27FC236}">
                <a16:creationId xmlns:a16="http://schemas.microsoft.com/office/drawing/2014/main" id="{56130FD4-088A-4D40-A7E5-1685583A8CF8}"/>
              </a:ext>
            </a:extLst>
          </p:cNvPr>
          <p:cNvSpPr>
            <a:spLocks noGrp="1" noChangeArrowheads="1"/>
          </p:cNvSpPr>
          <p:nvPr>
            <p:ph idx="4294967295"/>
          </p:nvPr>
        </p:nvSpPr>
        <p:spPr>
          <a:xfrm>
            <a:off x="457200" y="908050"/>
            <a:ext cx="8229600" cy="5218113"/>
          </a:xfrm>
          <a:ln/>
        </p:spPr>
        <p:txBody>
          <a:bodyPr/>
          <a:lstStyle/>
          <a:p>
            <a:pPr eaLnBrk="1" hangingPunct="1">
              <a:buFontTx/>
              <a:buNone/>
            </a:pPr>
            <a:r>
              <a:rPr lang="zh-CN" altLang="en-US" sz="2800">
                <a:latin typeface="Times New Roman" panose="02020603050405020304" pitchFamily="18" charset="0"/>
                <a:ea typeface="楷体_GB2312" pitchFamily="1" charset="-122"/>
              </a:rPr>
              <a:t>主序星的质光关系：</a:t>
            </a:r>
          </a:p>
          <a:p>
            <a:pPr eaLnBrk="1" hangingPunct="1">
              <a:buFontTx/>
              <a:buNone/>
            </a:pPr>
            <a:r>
              <a:rPr lang="zh-CN" altLang="en-US" sz="2800" i="1">
                <a:latin typeface="Times New Roman" panose="02020603050405020304" pitchFamily="18" charset="0"/>
                <a:ea typeface="楷体_GB2312" pitchFamily="1" charset="-122"/>
              </a:rPr>
              <a:t>	</a:t>
            </a:r>
            <a:r>
              <a:rPr lang="en-US" altLang="zh-CN" sz="2800" i="1">
                <a:latin typeface="Times New Roman" panose="02020603050405020304" pitchFamily="18" charset="0"/>
                <a:ea typeface="楷体_GB2312" pitchFamily="1" charset="-122"/>
              </a:rPr>
              <a:t>L </a:t>
            </a:r>
            <a:r>
              <a:rPr lang="en-US" altLang="zh-CN" sz="2800">
                <a:latin typeface="Times New Roman" panose="02020603050405020304" pitchFamily="18" charset="0"/>
                <a:ea typeface="楷体_GB2312" pitchFamily="1" charset="-122"/>
              </a:rPr>
              <a:t>~ </a:t>
            </a:r>
            <a:r>
              <a:rPr lang="en-US" altLang="zh-CN" sz="2800" i="1">
                <a:latin typeface="Times New Roman" panose="02020603050405020304" pitchFamily="18" charset="0"/>
                <a:ea typeface="楷体_GB2312" pitchFamily="1" charset="-122"/>
              </a:rPr>
              <a:t>M</a:t>
            </a:r>
            <a:r>
              <a:rPr lang="en-US" altLang="zh-CN" sz="2800">
                <a:latin typeface="Times New Roman" panose="02020603050405020304" pitchFamily="18" charset="0"/>
                <a:ea typeface="楷体_GB2312" pitchFamily="1" charset="-122"/>
              </a:rPr>
              <a:t> </a:t>
            </a:r>
            <a:r>
              <a:rPr lang="en-US" altLang="zh-CN" sz="2800" baseline="30000">
                <a:latin typeface="Times New Roman" panose="02020603050405020304" pitchFamily="18" charset="0"/>
                <a:ea typeface="楷体_GB2312" pitchFamily="1" charset="-122"/>
              </a:rPr>
              <a:t>2-4</a:t>
            </a:r>
            <a:endParaRPr lang="en-US" altLang="zh-CN" sz="2800">
              <a:latin typeface="Times New Roman" panose="02020603050405020304" pitchFamily="18" charset="0"/>
              <a:ea typeface="楷体_GB2312" pitchFamily="1" charset="-122"/>
            </a:endParaRPr>
          </a:p>
          <a:p>
            <a:pPr eaLnBrk="1" hangingPunct="1">
              <a:buFontTx/>
              <a:buNone/>
            </a:pPr>
            <a:r>
              <a:rPr lang="zh-CN" altLang="en-US" sz="2800">
                <a:latin typeface="Times New Roman" panose="02020603050405020304" pitchFamily="18" charset="0"/>
                <a:ea typeface="楷体_GB2312" pitchFamily="1" charset="-122"/>
              </a:rPr>
              <a:t>（对</a:t>
            </a:r>
            <a:r>
              <a:rPr lang="en-US" altLang="zh-CN" sz="2800">
                <a:latin typeface="Times New Roman" panose="02020603050405020304" pitchFamily="18" charset="0"/>
                <a:ea typeface="楷体_GB2312" pitchFamily="1" charset="-122"/>
              </a:rPr>
              <a:t>L&gt;L</a:t>
            </a:r>
            <a:r>
              <a:rPr lang="en-US" altLang="zh-CN" sz="2800" baseline="-25000">
                <a:latin typeface="楷体_GB2312" pitchFamily="1" charset="-122"/>
                <a:ea typeface="楷体_GB2312" pitchFamily="1" charset="-122"/>
              </a:rPr>
              <a:t>⊙</a:t>
            </a:r>
            <a:r>
              <a:rPr lang="en-US" altLang="zh-CN" sz="2800">
                <a:latin typeface="楷体_GB2312" pitchFamily="1" charset="-122"/>
                <a:ea typeface="楷体_GB2312" pitchFamily="1" charset="-122"/>
              </a:rPr>
              <a:t>,</a:t>
            </a:r>
            <a:r>
              <a:rPr lang="zh-CN" altLang="en-US" sz="2800">
                <a:latin typeface="楷体_GB2312" pitchFamily="1" charset="-122"/>
                <a:ea typeface="楷体_GB2312" pitchFamily="1" charset="-122"/>
              </a:rPr>
              <a:t>指数约为</a:t>
            </a:r>
            <a:r>
              <a:rPr lang="en-US" altLang="zh-CN" sz="2800">
                <a:latin typeface="楷体_GB2312" pitchFamily="1" charset="-122"/>
                <a:ea typeface="楷体_GB2312" pitchFamily="1" charset="-122"/>
              </a:rPr>
              <a:t>4</a:t>
            </a:r>
            <a:r>
              <a:rPr lang="zh-CN" altLang="en-US" sz="2800">
                <a:latin typeface="楷体_GB2312" pitchFamily="1" charset="-122"/>
                <a:ea typeface="楷体_GB2312" pitchFamily="1" charset="-122"/>
              </a:rPr>
              <a:t>；对</a:t>
            </a:r>
            <a:r>
              <a:rPr lang="en-US" altLang="zh-CN" sz="2800">
                <a:latin typeface="楷体_GB2312" pitchFamily="1" charset="-122"/>
                <a:ea typeface="楷体_GB2312" pitchFamily="1" charset="-122"/>
              </a:rPr>
              <a:t>L&lt;L</a:t>
            </a:r>
            <a:r>
              <a:rPr lang="en-US" altLang="zh-CN" sz="2800" baseline="-25000">
                <a:latin typeface="楷体_GB2312" pitchFamily="1" charset="-122"/>
                <a:ea typeface="楷体_GB2312" pitchFamily="1" charset="-122"/>
              </a:rPr>
              <a:t>⊙</a:t>
            </a:r>
            <a:r>
              <a:rPr lang="en-US" altLang="zh-CN" sz="2800">
                <a:latin typeface="楷体_GB2312" pitchFamily="1" charset="-122"/>
                <a:ea typeface="楷体_GB2312" pitchFamily="1" charset="-122"/>
              </a:rPr>
              <a:t>,</a:t>
            </a:r>
            <a:r>
              <a:rPr lang="zh-CN" altLang="en-US" sz="2800">
                <a:latin typeface="楷体_GB2312" pitchFamily="1" charset="-122"/>
                <a:ea typeface="楷体_GB2312" pitchFamily="1" charset="-122"/>
              </a:rPr>
              <a:t>指数约为</a:t>
            </a:r>
            <a:r>
              <a:rPr lang="en-US" altLang="zh-CN" sz="2800">
                <a:latin typeface="楷体_GB2312" pitchFamily="1" charset="-122"/>
                <a:ea typeface="楷体_GB2312" pitchFamily="1" charset="-122"/>
              </a:rPr>
              <a:t>2.8)</a:t>
            </a:r>
          </a:p>
          <a:p>
            <a:pPr eaLnBrk="1" hangingPunct="1">
              <a:buFontTx/>
              <a:buNone/>
            </a:pPr>
            <a:endParaRPr lang="en-US" altLang="zh-CN" sz="2800">
              <a:latin typeface="Times New Roman" panose="02020603050405020304" pitchFamily="18" charset="0"/>
              <a:ea typeface="楷体_GB2312" pitchFamily="1" charset="-122"/>
            </a:endParaRPr>
          </a:p>
          <a:p>
            <a:pPr eaLnBrk="1" hangingPunct="1">
              <a:buFontTx/>
              <a:buNone/>
            </a:pPr>
            <a:endParaRPr lang="en-US" altLang="zh-CN" sz="2800">
              <a:latin typeface="Times New Roman" panose="02020603050405020304" pitchFamily="18" charset="0"/>
              <a:ea typeface="楷体_GB2312" pitchFamily="1" charset="-122"/>
            </a:endParaRPr>
          </a:p>
          <a:p>
            <a:pPr eaLnBrk="1" hangingPunct="1">
              <a:buFontTx/>
              <a:buNone/>
            </a:pPr>
            <a:r>
              <a:rPr lang="en-US" altLang="zh-CN">
                <a:solidFill>
                  <a:srgbClr val="9900CC"/>
                </a:solidFill>
                <a:latin typeface="楷体_GB2312" pitchFamily="1" charset="-122"/>
                <a:ea typeface="楷体_GB2312" pitchFamily="1" charset="-122"/>
                <a:sym typeface="Wingdings" panose="05000000000000000000" pitchFamily="2" charset="2"/>
              </a:rPr>
              <a:t></a:t>
            </a:r>
            <a:r>
              <a:rPr lang="zh-CN" altLang="en-US" sz="2800">
                <a:latin typeface="Times New Roman" panose="02020603050405020304" pitchFamily="18" charset="0"/>
                <a:ea typeface="楷体_GB2312" pitchFamily="1" charset="-122"/>
              </a:rPr>
              <a:t>主序星的质量</a:t>
            </a:r>
            <a:r>
              <a:rPr lang="en-US" altLang="zh-CN" sz="2800">
                <a:latin typeface="Times New Roman" panose="02020603050405020304" pitchFamily="18" charset="0"/>
                <a:ea typeface="楷体_GB2312" pitchFamily="1" charset="-122"/>
              </a:rPr>
              <a:t>-</a:t>
            </a:r>
            <a:r>
              <a:rPr lang="zh-CN" altLang="en-US" sz="2800">
                <a:latin typeface="Times New Roman" panose="02020603050405020304" pitchFamily="18" charset="0"/>
                <a:ea typeface="楷体_GB2312" pitchFamily="1" charset="-122"/>
              </a:rPr>
              <a:t>半径关系：</a:t>
            </a:r>
            <a:endParaRPr lang="zh-CN" altLang="en-US"/>
          </a:p>
          <a:p>
            <a:pPr algn="just" eaLnBrk="1" hangingPunct="1">
              <a:buFontTx/>
              <a:buNone/>
            </a:pPr>
            <a:r>
              <a:rPr lang="zh-CN" altLang="en-US" sz="2800" i="1">
                <a:latin typeface="Times New Roman" panose="02020603050405020304" pitchFamily="18" charset="0"/>
                <a:ea typeface="楷体_GB2312" pitchFamily="1" charset="-122"/>
              </a:rPr>
              <a:t>	</a:t>
            </a:r>
            <a:r>
              <a:rPr lang="en-US" altLang="zh-CN" sz="2800" i="1">
                <a:latin typeface="Times New Roman" panose="02020603050405020304" pitchFamily="18" charset="0"/>
                <a:ea typeface="楷体_GB2312" pitchFamily="1" charset="-122"/>
              </a:rPr>
              <a:t>R </a:t>
            </a:r>
            <a:r>
              <a:rPr lang="en-US" altLang="zh-CN" sz="2800">
                <a:latin typeface="Times New Roman" panose="02020603050405020304" pitchFamily="18" charset="0"/>
                <a:ea typeface="楷体_GB2312" pitchFamily="1" charset="-122"/>
              </a:rPr>
              <a:t>~ </a:t>
            </a:r>
            <a:r>
              <a:rPr lang="en-US" altLang="zh-CN" sz="2800" i="1">
                <a:latin typeface="Times New Roman" panose="02020603050405020304" pitchFamily="18" charset="0"/>
                <a:ea typeface="楷体_GB2312" pitchFamily="1" charset="-122"/>
              </a:rPr>
              <a:t>M </a:t>
            </a:r>
            <a:r>
              <a:rPr lang="en-US" altLang="zh-CN" sz="2800" baseline="30000">
                <a:latin typeface="Times New Roman" panose="02020603050405020304" pitchFamily="18" charset="0"/>
                <a:ea typeface="楷体_GB2312" pitchFamily="1" charset="-122"/>
              </a:rPr>
              <a:t>0.5-1</a:t>
            </a:r>
            <a:endParaRPr lang="en-US" altLang="zh-CN" sz="2800">
              <a:latin typeface="Times New Roman" panose="02020603050405020304" pitchFamily="18" charset="0"/>
              <a:ea typeface="楷体_GB2312" pitchFamily="1" charset="-122"/>
            </a:endParaRPr>
          </a:p>
          <a:p>
            <a:pPr eaLnBrk="1" hangingPunct="1"/>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a:extLst>
              <a:ext uri="{FF2B5EF4-FFF2-40B4-BE49-F238E27FC236}">
                <a16:creationId xmlns:a16="http://schemas.microsoft.com/office/drawing/2014/main" id="{C623DED3-EF43-4D6B-B7C3-9ED4615464F8}"/>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49155" name="Rectangle 4">
            <a:extLst>
              <a:ext uri="{FF2B5EF4-FFF2-40B4-BE49-F238E27FC236}">
                <a16:creationId xmlns:a16="http://schemas.microsoft.com/office/drawing/2014/main" id="{F1F79BD1-230A-468E-9200-1C6828186F58}"/>
              </a:ext>
            </a:extLst>
          </p:cNvPr>
          <p:cNvSpPr>
            <a:spLocks noGrp="1" noChangeArrowheads="1"/>
          </p:cNvSpPr>
          <p:nvPr>
            <p:ph type="title" idx="4294967295"/>
          </p:nvPr>
        </p:nvSpPr>
        <p:spPr>
          <a:ln/>
        </p:spPr>
        <p:txBody>
          <a:bodyPr/>
          <a:lstStyle/>
          <a:p>
            <a:pPr eaLnBrk="1" hangingPunct="1"/>
            <a:r>
              <a:rPr lang="zh-CN" altLang="en-US" sz="3200"/>
              <a:t>不同质量的恒星在</a:t>
            </a:r>
            <a:r>
              <a:rPr lang="en-US" altLang="zh-CN" sz="3200"/>
              <a:t>H-R</a:t>
            </a:r>
            <a:r>
              <a:rPr lang="zh-CN" altLang="en-US" sz="3200"/>
              <a:t>图上的分布</a:t>
            </a:r>
          </a:p>
        </p:txBody>
      </p:sp>
      <p:sp>
        <p:nvSpPr>
          <p:cNvPr id="49156" name="Rectangle 5">
            <a:extLst>
              <a:ext uri="{FF2B5EF4-FFF2-40B4-BE49-F238E27FC236}">
                <a16:creationId xmlns:a16="http://schemas.microsoft.com/office/drawing/2014/main" id="{E5461204-971B-408E-90C1-C975CE8B0DF6}"/>
              </a:ext>
            </a:extLst>
          </p:cNvPr>
          <p:cNvSpPr>
            <a:spLocks noGrp="1" noChangeArrowheads="1"/>
          </p:cNvSpPr>
          <p:nvPr>
            <p:ph idx="4294967295"/>
          </p:nvPr>
        </p:nvSpPr>
        <p:spPr>
          <a:xfrm>
            <a:off x="457200" y="1600200"/>
            <a:ext cx="3251200" cy="4525963"/>
          </a:xfrm>
          <a:ln/>
        </p:spPr>
        <p:txBody>
          <a:bodyPr/>
          <a:lstStyle/>
          <a:p>
            <a:pPr eaLnBrk="1" hangingPunct="1"/>
            <a:r>
              <a:rPr lang="en-US" altLang="zh-CN" sz="2800">
                <a:sym typeface="Wingdings" panose="05000000000000000000" pitchFamily="2" charset="2"/>
              </a:rPr>
              <a:t></a:t>
            </a:r>
            <a:r>
              <a:rPr lang="zh-CN" altLang="en-US" sz="2800"/>
              <a:t>恒星的质量决定了恒星在</a:t>
            </a:r>
            <a:r>
              <a:rPr lang="en-US" altLang="zh-CN" sz="2800"/>
              <a:t>H-R</a:t>
            </a:r>
            <a:r>
              <a:rPr lang="zh-CN" altLang="en-US" sz="2800"/>
              <a:t>图上的位置。</a:t>
            </a:r>
          </a:p>
          <a:p>
            <a:pPr eaLnBrk="1" hangingPunct="1"/>
            <a:r>
              <a:rPr lang="zh-CN" altLang="en-US" sz="2800">
                <a:sym typeface="Wingdings" panose="05000000000000000000" pitchFamily="2" charset="2"/>
              </a:rPr>
              <a:t></a:t>
            </a:r>
            <a:r>
              <a:rPr lang="zh-CN" altLang="en-US" sz="2800"/>
              <a:t>高质量的恒星明亮且高温，位于主序带的上部。</a:t>
            </a:r>
          </a:p>
          <a:p>
            <a:pPr eaLnBrk="1" hangingPunct="1"/>
            <a:r>
              <a:rPr lang="zh-CN" altLang="en-US" sz="2800">
                <a:sym typeface="Wingdings" panose="05000000000000000000" pitchFamily="2" charset="2"/>
              </a:rPr>
              <a:t></a:t>
            </a:r>
            <a:r>
              <a:rPr lang="zh-CN" altLang="en-US" sz="2800"/>
              <a:t>低质量的恒星黯淡且低温，位于主序带的下部。</a:t>
            </a:r>
          </a:p>
        </p:txBody>
      </p:sp>
      <p:pic>
        <p:nvPicPr>
          <p:cNvPr id="49157" name="Picture 6" descr="AT17FG21">
            <a:extLst>
              <a:ext uri="{FF2B5EF4-FFF2-40B4-BE49-F238E27FC236}">
                <a16:creationId xmlns:a16="http://schemas.microsoft.com/office/drawing/2014/main" id="{B3F0686F-E7AD-41C7-8098-61CC4F80A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628775"/>
            <a:ext cx="37973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4">
            <a:extLst>
              <a:ext uri="{FF2B5EF4-FFF2-40B4-BE49-F238E27FC236}">
                <a16:creationId xmlns:a16="http://schemas.microsoft.com/office/drawing/2014/main" id="{D77F54AA-0E2A-4484-95D6-EA27BB88E4DB}"/>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50179" name="Rectangle 2">
            <a:extLst>
              <a:ext uri="{FF2B5EF4-FFF2-40B4-BE49-F238E27FC236}">
                <a16:creationId xmlns:a16="http://schemas.microsoft.com/office/drawing/2014/main" id="{D51EC531-8ECD-4F19-AD91-727ADB30E05F}"/>
              </a:ext>
            </a:extLst>
          </p:cNvPr>
          <p:cNvSpPr>
            <a:spLocks noGrp="1" noChangeArrowheads="1"/>
          </p:cNvSpPr>
          <p:nvPr>
            <p:ph type="title" idx="4294967295"/>
          </p:nvPr>
        </p:nvSpPr>
        <p:spPr>
          <a:xfrm>
            <a:off x="395288" y="547688"/>
            <a:ext cx="8229600" cy="1143000"/>
          </a:xfrm>
          <a:ln/>
        </p:spPr>
        <p:txBody>
          <a:bodyPr/>
          <a:lstStyle/>
          <a:p>
            <a:pPr eaLnBrk="1" hangingPunct="1"/>
            <a:r>
              <a:rPr lang="zh-CN" altLang="zh-CN" sz="3600"/>
              <a:t>习   题</a:t>
            </a:r>
          </a:p>
        </p:txBody>
      </p:sp>
      <p:sp>
        <p:nvSpPr>
          <p:cNvPr id="50180" name="Rectangle 3">
            <a:extLst>
              <a:ext uri="{FF2B5EF4-FFF2-40B4-BE49-F238E27FC236}">
                <a16:creationId xmlns:a16="http://schemas.microsoft.com/office/drawing/2014/main" id="{C40EA3CF-1DB1-4A22-856B-0498A322FD01}"/>
              </a:ext>
            </a:extLst>
          </p:cNvPr>
          <p:cNvSpPr>
            <a:spLocks noGrp="1" noChangeArrowheads="1"/>
          </p:cNvSpPr>
          <p:nvPr>
            <p:ph type="body" sz="half" idx="4294967295"/>
          </p:nvPr>
        </p:nvSpPr>
        <p:spPr>
          <a:xfrm>
            <a:off x="468313" y="2278063"/>
            <a:ext cx="8002587" cy="2808287"/>
          </a:xfrm>
          <a:ln/>
        </p:spPr>
        <p:txBody>
          <a:bodyPr/>
          <a:lstStyle/>
          <a:p>
            <a:pPr marL="609600" indent="-609600" eaLnBrk="1" hangingPunct="1">
              <a:buFontTx/>
              <a:buNone/>
            </a:pPr>
            <a:r>
              <a:rPr lang="en-US" altLang="zh-CN" sz="2400"/>
              <a:t>1</a:t>
            </a:r>
            <a:r>
              <a:rPr lang="en-US" altLang="zh-CN" sz="2400">
                <a:sym typeface="Arial" panose="020B0604020202020204" pitchFamily="34" charset="0"/>
              </a:rPr>
              <a:t>. </a:t>
            </a:r>
            <a:r>
              <a:rPr lang="zh-CN" altLang="en-US" sz="2400">
                <a:sym typeface="Arial" panose="020B0604020202020204" pitchFamily="34" charset="0"/>
              </a:rPr>
              <a:t>一颗恒星比</a:t>
            </a:r>
            <a:r>
              <a:rPr lang="en-US" altLang="zh-CN" sz="2400">
                <a:sym typeface="Arial" panose="020B0604020202020204" pitchFamily="34" charset="0"/>
              </a:rPr>
              <a:t>1</a:t>
            </a:r>
            <a:r>
              <a:rPr lang="zh-CN" altLang="en-US" sz="2400">
                <a:sym typeface="Arial" panose="020B0604020202020204" pitchFamily="34" charset="0"/>
              </a:rPr>
              <a:t>等星亮</a:t>
            </a:r>
            <a:r>
              <a:rPr lang="en-US" altLang="zh-CN" sz="2400">
                <a:sym typeface="Arial" panose="020B0604020202020204" pitchFamily="34" charset="0"/>
              </a:rPr>
              <a:t>200</a:t>
            </a:r>
            <a:r>
              <a:rPr lang="zh-CN" altLang="en-US" sz="2400">
                <a:sym typeface="Arial" panose="020B0604020202020204" pitchFamily="34" charset="0"/>
              </a:rPr>
              <a:t>倍，求该星的星等值。 </a:t>
            </a:r>
            <a:endParaRPr lang="zh-CN" altLang="en-US" sz="2400"/>
          </a:p>
          <a:p>
            <a:pPr marL="609600" indent="-609600" eaLnBrk="1" hangingPunct="1">
              <a:buFontTx/>
              <a:buNone/>
            </a:pPr>
            <a:r>
              <a:rPr lang="zh-CN" altLang="en-US" sz="2400">
                <a:sym typeface="Arial" panose="020B0604020202020204" pitchFamily="34" charset="0"/>
              </a:rPr>
              <a:t>                                  </a:t>
            </a:r>
            <a:r>
              <a:rPr lang="en-US" altLang="zh-CN" sz="2400">
                <a:solidFill>
                  <a:srgbClr val="FF0066"/>
                </a:solidFill>
                <a:sym typeface="Arial" panose="020B0604020202020204" pitchFamily="34" charset="0"/>
              </a:rPr>
              <a:t>m=-2.5lgE</a:t>
            </a:r>
          </a:p>
          <a:p>
            <a:pPr marL="609600" indent="-609600" eaLnBrk="1" hangingPunct="1">
              <a:buFontTx/>
              <a:buNone/>
            </a:pPr>
            <a:r>
              <a:rPr lang="zh-CN" altLang="en-US" sz="2400">
                <a:sym typeface="Arial" panose="020B0604020202020204" pitchFamily="34" charset="0"/>
              </a:rPr>
              <a:t>2.一颗星的视星等m=6</a:t>
            </a:r>
            <a:r>
              <a:rPr lang="zh-CN" altLang="en-US" sz="2400" baseline="30000">
                <a:sym typeface="Arial" panose="020B0604020202020204" pitchFamily="34" charset="0"/>
              </a:rPr>
              <a:t>m</a:t>
            </a:r>
            <a:r>
              <a:rPr lang="en-US" altLang="zh-CN" sz="2400">
                <a:sym typeface="Arial" panose="020B0604020202020204" pitchFamily="34" charset="0"/>
              </a:rPr>
              <a:t>,</a:t>
            </a:r>
            <a:r>
              <a:rPr lang="zh-CN" altLang="en-US" sz="2400">
                <a:sym typeface="Arial" panose="020B0604020202020204" pitchFamily="34" charset="0"/>
              </a:rPr>
              <a:t>距离</a:t>
            </a:r>
            <a:r>
              <a:rPr lang="en-US" altLang="zh-CN" sz="2400">
                <a:sym typeface="Arial" panose="020B0604020202020204" pitchFamily="34" charset="0"/>
              </a:rPr>
              <a:t>r=100pc</a:t>
            </a:r>
            <a:r>
              <a:rPr lang="zh-CN" altLang="en-US" sz="2400">
                <a:sym typeface="Arial" panose="020B0604020202020204" pitchFamily="34" charset="0"/>
              </a:rPr>
              <a:t>，求它的绝对星等。</a:t>
            </a:r>
          </a:p>
          <a:p>
            <a:pPr marL="609600" indent="-609600" eaLnBrk="1" hangingPunct="1">
              <a:buFontTx/>
              <a:buNone/>
            </a:pPr>
            <a:r>
              <a:rPr lang="en-US" altLang="zh-CN" sz="2400">
                <a:solidFill>
                  <a:srgbClr val="FF0066"/>
                </a:solidFill>
                <a:sym typeface="Arial" panose="020B0604020202020204" pitchFamily="34" charset="0"/>
              </a:rPr>
              <a:t>                                  m=M-5+5lgr</a:t>
            </a:r>
            <a:endParaRPr lang="zh-CN" altLang="en-US" sz="2400">
              <a:sym typeface="Arial" panose="020B0604020202020204" pitchFamily="34" charset="0"/>
            </a:endParaRPr>
          </a:p>
          <a:p>
            <a:pPr marL="609600" indent="-609600" eaLnBrk="1" hangingPunct="1">
              <a:buFontTx/>
              <a:buNone/>
            </a:pPr>
            <a:r>
              <a:rPr lang="en-US" altLang="zh-CN" sz="2400"/>
              <a:t>3.  </a:t>
            </a:r>
            <a:r>
              <a:rPr lang="zh-CN" altLang="en-US" sz="2400"/>
              <a:t>若恒星的距离接近了</a:t>
            </a:r>
            <a:r>
              <a:rPr lang="en-US" altLang="zh-CN" sz="2400"/>
              <a:t>40%</a:t>
            </a:r>
            <a:r>
              <a:rPr lang="zh-CN" altLang="en-US" sz="2400"/>
              <a:t>，问它的星等改变了多少？若它远离同样的数值呢？          </a:t>
            </a:r>
            <a:r>
              <a:rPr lang="en-US" altLang="zh-CN" sz="2400">
                <a:solidFill>
                  <a:srgbClr val="FF0066"/>
                </a:solidFill>
              </a:rPr>
              <a:t>m=M-5+5lgr</a:t>
            </a:r>
          </a:p>
          <a:p>
            <a:pPr marL="609600" indent="-609600" eaLnBrk="1" hangingPunct="1">
              <a:buFontTx/>
              <a:buNone/>
            </a:pPr>
            <a:endParaRPr lang="en-US" altLang="zh-CN" sz="2400">
              <a:solidFill>
                <a:srgbClr val="FF0066"/>
              </a:solidFill>
            </a:endParaRPr>
          </a:p>
          <a:p>
            <a:pPr marL="609600" indent="-609600" eaLnBrk="1" hangingPunct="1">
              <a:buFontTx/>
              <a:buNone/>
            </a:pPr>
            <a:endParaRPr lang="zh-CN" altLang="en-US" sz="2400"/>
          </a:p>
          <a:p>
            <a:pPr marL="609600" indent="-609600" eaLnBrk="1" hangingPunct="1">
              <a:buFontTx/>
              <a:buNone/>
            </a:pPr>
            <a:r>
              <a:rPr lang="zh-CN" altLang="en-US" sz="2400">
                <a:sym typeface="Arial" panose="020B0604020202020204" pitchFamily="34" charset="0"/>
              </a:rPr>
              <a:t>         </a:t>
            </a:r>
            <a:endParaRPr lang="en-US" altLang="zh-CN" sz="2400">
              <a:solidFill>
                <a:srgbClr val="FF00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a:extLst>
              <a:ext uri="{FF2B5EF4-FFF2-40B4-BE49-F238E27FC236}">
                <a16:creationId xmlns:a16="http://schemas.microsoft.com/office/drawing/2014/main" id="{1E45A39A-6202-4A1F-BD16-85CA63C26F02}"/>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7171" name="Rectangle 2">
            <a:extLst>
              <a:ext uri="{FF2B5EF4-FFF2-40B4-BE49-F238E27FC236}">
                <a16:creationId xmlns:a16="http://schemas.microsoft.com/office/drawing/2014/main" id="{27710EEF-27D9-44DA-A079-C2AECC4070DB}"/>
              </a:ext>
            </a:extLst>
          </p:cNvPr>
          <p:cNvSpPr>
            <a:spLocks noGrp="1" noChangeArrowheads="1"/>
          </p:cNvSpPr>
          <p:nvPr>
            <p:ph type="title" idx="4294967295"/>
          </p:nvPr>
        </p:nvSpPr>
        <p:spPr>
          <a:xfrm>
            <a:off x="609600" y="533400"/>
            <a:ext cx="7772400" cy="701675"/>
          </a:xfrm>
          <a:ln/>
        </p:spPr>
        <p:txBody>
          <a:bodyPr/>
          <a:lstStyle/>
          <a:p>
            <a:pPr algn="l" eaLnBrk="1" hangingPunct="1"/>
            <a:r>
              <a:rPr lang="en-US" altLang="zh-CN" sz="3200" b="1">
                <a:ea typeface="楷体_GB2312" pitchFamily="1" charset="-122"/>
              </a:rPr>
              <a:t>2. </a:t>
            </a:r>
            <a:r>
              <a:rPr lang="zh-CN" altLang="en-US" sz="3200" b="1">
                <a:ea typeface="楷体_GB2312" pitchFamily="1" charset="-122"/>
              </a:rPr>
              <a:t>绝对星等</a:t>
            </a:r>
            <a:r>
              <a:rPr lang="en-US" altLang="zh-CN" sz="3200" b="1" i="1">
                <a:ea typeface="楷体_GB2312" pitchFamily="1" charset="-122"/>
              </a:rPr>
              <a:t>M</a:t>
            </a:r>
            <a:r>
              <a:rPr lang="en-US" altLang="zh-CN" sz="3200" b="1">
                <a:ea typeface="楷体_GB2312" pitchFamily="1" charset="-122"/>
              </a:rPr>
              <a:t> (absolute magnitude)</a:t>
            </a:r>
            <a:r>
              <a:rPr lang="en-US" altLang="zh-CN">
                <a:solidFill>
                  <a:schemeClr val="tx1"/>
                </a:solidFill>
              </a:rPr>
              <a:t> </a:t>
            </a:r>
          </a:p>
        </p:txBody>
      </p:sp>
      <p:sp>
        <p:nvSpPr>
          <p:cNvPr id="7172" name="Rectangle 3">
            <a:extLst>
              <a:ext uri="{FF2B5EF4-FFF2-40B4-BE49-F238E27FC236}">
                <a16:creationId xmlns:a16="http://schemas.microsoft.com/office/drawing/2014/main" id="{24ADAAD4-A962-4037-917C-5564F2BD9F77}"/>
              </a:ext>
            </a:extLst>
          </p:cNvPr>
          <p:cNvSpPr>
            <a:spLocks noGrp="1" noChangeArrowheads="1"/>
          </p:cNvSpPr>
          <p:nvPr>
            <p:ph idx="4294967295"/>
          </p:nvPr>
        </p:nvSpPr>
        <p:spPr>
          <a:xfrm>
            <a:off x="609600" y="1295400"/>
            <a:ext cx="7772400" cy="4114800"/>
          </a:xfrm>
          <a:ln/>
        </p:spPr>
        <p:txBody>
          <a:bodyPr/>
          <a:lstStyle/>
          <a:p>
            <a:pPr eaLnBrk="1" hangingPunct="1"/>
            <a:r>
              <a:rPr lang="zh-CN" altLang="en-US" sz="2400" b="1">
                <a:latin typeface="Times New Roman" panose="02020603050405020304" pitchFamily="18" charset="0"/>
              </a:rPr>
              <a:t>天体位于</a:t>
            </a:r>
            <a:r>
              <a:rPr lang="en-US" altLang="zh-CN" sz="2400" b="1">
                <a:latin typeface="Times New Roman" panose="02020603050405020304" pitchFamily="18" charset="0"/>
              </a:rPr>
              <a:t>10 pc </a:t>
            </a:r>
            <a:r>
              <a:rPr lang="zh-CN" altLang="en-US" sz="2400" b="1">
                <a:latin typeface="Times New Roman" panose="02020603050405020304" pitchFamily="18" charset="0"/>
              </a:rPr>
              <a:t>距离处的视星等，它实际上反映了天体的光度。 </a:t>
            </a:r>
          </a:p>
          <a:p>
            <a:pPr eaLnBrk="1" hangingPunct="1">
              <a:buFontTx/>
              <a:buNone/>
            </a:pPr>
            <a:r>
              <a:rPr lang="zh-CN" altLang="en-US" sz="2400" b="1">
                <a:latin typeface="Times New Roman" panose="02020603050405020304" pitchFamily="18" charset="0"/>
              </a:rPr>
              <a:t>	对同一颗恒星：</a:t>
            </a:r>
          </a:p>
          <a:p>
            <a:pPr algn="just" eaLnBrk="1" hangingPunct="1">
              <a:buFontTx/>
              <a:buNone/>
            </a:pPr>
            <a:r>
              <a:rPr lang="zh-CN" altLang="en-US" sz="2400" b="1" i="1">
                <a:latin typeface="Times New Roman" panose="02020603050405020304" pitchFamily="18" charset="0"/>
              </a:rPr>
              <a:t>	</a:t>
            </a:r>
            <a:r>
              <a:rPr lang="en-US" altLang="zh-CN" sz="2400" b="1" i="1">
                <a:latin typeface="Times New Roman" panose="02020603050405020304" pitchFamily="18" charset="0"/>
              </a:rPr>
              <a:t>E</a:t>
            </a:r>
            <a:r>
              <a:rPr lang="en-US" altLang="zh-CN" sz="2400" b="1" baseline="-30000">
                <a:latin typeface="Times New Roman" panose="02020603050405020304" pitchFamily="18" charset="0"/>
              </a:rPr>
              <a:t>10</a:t>
            </a:r>
            <a:r>
              <a:rPr lang="en-US" altLang="zh-CN" sz="2400" b="1">
                <a:latin typeface="Times New Roman" panose="02020603050405020304" pitchFamily="18" charset="0"/>
              </a:rPr>
              <a:t>/</a:t>
            </a:r>
            <a:r>
              <a:rPr lang="en-US" altLang="zh-CN" sz="2400" b="1" i="1">
                <a:latin typeface="Times New Roman" panose="02020603050405020304" pitchFamily="18" charset="0"/>
              </a:rPr>
              <a:t>E</a:t>
            </a:r>
            <a:r>
              <a:rPr lang="en-US" altLang="zh-CN" sz="2400" b="1" baseline="-30000">
                <a:latin typeface="Times New Roman" panose="02020603050405020304" pitchFamily="18" charset="0"/>
              </a:rPr>
              <a:t>d </a:t>
            </a:r>
            <a:r>
              <a:rPr lang="en-US" altLang="zh-CN" sz="2400" b="1">
                <a:latin typeface="Times New Roman" panose="02020603050405020304" pitchFamily="18" charset="0"/>
              </a:rPr>
              <a:t>= (10/</a:t>
            </a:r>
            <a:r>
              <a:rPr lang="en-US" altLang="zh-CN" sz="2400" b="1" i="1">
                <a:latin typeface="Times New Roman" panose="02020603050405020304" pitchFamily="18" charset="0"/>
              </a:rPr>
              <a:t>d</a:t>
            </a:r>
            <a:r>
              <a:rPr lang="en-US" altLang="zh-CN" sz="2400" b="1">
                <a:latin typeface="Times New Roman" panose="02020603050405020304" pitchFamily="18" charset="0"/>
              </a:rPr>
              <a:t> ) </a:t>
            </a:r>
            <a:r>
              <a:rPr lang="en-US" altLang="zh-CN" sz="2400" b="1" baseline="30000">
                <a:latin typeface="Times New Roman" panose="02020603050405020304" pitchFamily="18" charset="0"/>
              </a:rPr>
              <a:t>-2</a:t>
            </a:r>
            <a:endParaRPr lang="en-US" altLang="zh-CN" sz="2400" b="1">
              <a:latin typeface="Times New Roman" panose="02020603050405020304" pitchFamily="18" charset="0"/>
            </a:endParaRPr>
          </a:p>
          <a:p>
            <a:pPr algn="just" eaLnBrk="1" hangingPunct="1">
              <a:buFontTx/>
              <a:buNone/>
            </a:pPr>
            <a:r>
              <a:rPr lang="en-US" altLang="zh-CN" sz="2400" b="1" i="1">
                <a:latin typeface="Times New Roman" panose="02020603050405020304" pitchFamily="18" charset="0"/>
              </a:rPr>
              <a:t>	</a:t>
            </a:r>
            <a:r>
              <a:rPr lang="en-US" altLang="zh-CN" sz="2400" b="1" i="1">
                <a:solidFill>
                  <a:srgbClr val="009900"/>
                </a:solidFill>
                <a:latin typeface="Times New Roman" panose="02020603050405020304" pitchFamily="18" charset="0"/>
              </a:rPr>
              <a:t>M</a:t>
            </a:r>
            <a:r>
              <a:rPr lang="zh-CN" altLang="en-US" sz="2400" b="1" i="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m =</a:t>
            </a:r>
            <a:r>
              <a:rPr lang="zh-CN" altLang="en-US" sz="2400" b="1" i="1">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2.5 log(</a:t>
            </a:r>
            <a:r>
              <a:rPr lang="en-US" altLang="zh-CN" sz="2400" b="1" i="1">
                <a:solidFill>
                  <a:srgbClr val="009900"/>
                </a:solidFill>
                <a:latin typeface="Times New Roman" panose="02020603050405020304" pitchFamily="18" charset="0"/>
              </a:rPr>
              <a:t>E</a:t>
            </a:r>
            <a:r>
              <a:rPr lang="en-US" altLang="zh-CN" sz="2400" b="1" baseline="-30000">
                <a:solidFill>
                  <a:srgbClr val="009900"/>
                </a:solidFill>
                <a:latin typeface="Times New Roman" panose="02020603050405020304" pitchFamily="18" charset="0"/>
              </a:rPr>
              <a:t>10</a:t>
            </a:r>
            <a:r>
              <a:rPr lang="en-US" altLang="zh-CN" sz="2400" b="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E</a:t>
            </a:r>
            <a:r>
              <a:rPr lang="en-US" altLang="zh-CN" sz="2400" b="1" baseline="-30000">
                <a:solidFill>
                  <a:srgbClr val="009900"/>
                </a:solidFill>
                <a:latin typeface="Times New Roman" panose="02020603050405020304" pitchFamily="18" charset="0"/>
              </a:rPr>
              <a:t>d</a:t>
            </a:r>
            <a:r>
              <a:rPr lang="en-US" altLang="zh-CN" sz="2400" b="1">
                <a:solidFill>
                  <a:srgbClr val="009900"/>
                </a:solidFill>
                <a:latin typeface="Times New Roman" panose="02020603050405020304" pitchFamily="18" charset="0"/>
              </a:rPr>
              <a:t>) </a:t>
            </a:r>
            <a:r>
              <a:rPr lang="en-US" altLang="zh-CN" sz="2400" b="1" i="1">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 5</a:t>
            </a:r>
            <a:r>
              <a:rPr lang="zh-CN" altLang="en-US" sz="2400" b="1" i="1">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5 log </a:t>
            </a:r>
            <a:r>
              <a:rPr lang="en-US" altLang="zh-CN" sz="2400" b="1" i="1">
                <a:solidFill>
                  <a:srgbClr val="009900"/>
                </a:solidFill>
                <a:latin typeface="Times New Roman" panose="02020603050405020304" pitchFamily="18" charset="0"/>
              </a:rPr>
              <a:t>d </a:t>
            </a:r>
            <a:r>
              <a:rPr lang="en-US" altLang="zh-CN" sz="2400" b="1">
                <a:solidFill>
                  <a:srgbClr val="009900"/>
                </a:solidFill>
                <a:latin typeface="Times New Roman" panose="02020603050405020304" pitchFamily="18" charset="0"/>
              </a:rPr>
              <a:t>(pc)</a:t>
            </a:r>
          </a:p>
          <a:p>
            <a:pPr algn="just" eaLnBrk="1" hangingPunct="1">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对不同的恒星：</a:t>
            </a:r>
          </a:p>
          <a:p>
            <a:pPr algn="just" eaLnBrk="1" hangingPunct="1">
              <a:buFontTx/>
              <a:buNone/>
            </a:pPr>
            <a:r>
              <a:rPr lang="zh-CN" altLang="en-US" sz="2400" b="1" i="1">
                <a:latin typeface="Times New Roman" panose="02020603050405020304" pitchFamily="18" charset="0"/>
              </a:rPr>
              <a:t>    </a:t>
            </a:r>
            <a:r>
              <a:rPr lang="en-US" altLang="zh-CN" sz="2400" b="1" i="1">
                <a:solidFill>
                  <a:srgbClr val="009900"/>
                </a:solidFill>
                <a:latin typeface="Times New Roman" panose="02020603050405020304" pitchFamily="18" charset="0"/>
              </a:rPr>
              <a:t>M</a:t>
            </a:r>
            <a:r>
              <a:rPr lang="en-US" altLang="zh-CN" sz="2400" b="1" baseline="-25000">
                <a:solidFill>
                  <a:srgbClr val="009900"/>
                </a:solidFill>
                <a:latin typeface="Times New Roman" panose="02020603050405020304" pitchFamily="18" charset="0"/>
              </a:rPr>
              <a:t>1</a:t>
            </a:r>
            <a:r>
              <a:rPr lang="zh-CN" altLang="en-US" sz="2400" b="1" i="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M</a:t>
            </a:r>
            <a:r>
              <a:rPr lang="en-US" altLang="zh-CN" sz="2400" b="1" baseline="-30000">
                <a:solidFill>
                  <a:srgbClr val="009900"/>
                </a:solidFill>
                <a:latin typeface="Times New Roman" panose="02020603050405020304" pitchFamily="18" charset="0"/>
              </a:rPr>
              <a:t>2 </a:t>
            </a:r>
            <a:r>
              <a:rPr lang="en-US" altLang="zh-CN" sz="2400" b="1">
                <a:solidFill>
                  <a:srgbClr val="009900"/>
                </a:solidFill>
                <a:latin typeface="Times New Roman" panose="02020603050405020304" pitchFamily="18" charset="0"/>
              </a:rPr>
              <a:t>=</a:t>
            </a:r>
            <a:r>
              <a:rPr lang="zh-CN" altLang="en-US" sz="2400" b="1" i="1">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2.5 log (</a:t>
            </a:r>
            <a:r>
              <a:rPr lang="en-US" altLang="zh-CN" sz="2400" b="1" i="1">
                <a:solidFill>
                  <a:srgbClr val="009900"/>
                </a:solidFill>
                <a:latin typeface="Times New Roman" panose="02020603050405020304" pitchFamily="18" charset="0"/>
              </a:rPr>
              <a:t>L</a:t>
            </a:r>
            <a:r>
              <a:rPr lang="en-US" altLang="zh-CN" sz="2400" b="1" baseline="-30000">
                <a:solidFill>
                  <a:srgbClr val="009900"/>
                </a:solidFill>
                <a:latin typeface="Times New Roman" panose="02020603050405020304" pitchFamily="18" charset="0"/>
              </a:rPr>
              <a:t>1</a:t>
            </a:r>
            <a:r>
              <a:rPr lang="en-US" altLang="zh-CN" sz="2400" b="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L</a:t>
            </a:r>
            <a:r>
              <a:rPr lang="en-US" altLang="zh-CN" sz="2400" b="1" baseline="-30000">
                <a:solidFill>
                  <a:srgbClr val="009900"/>
                </a:solidFill>
                <a:latin typeface="Times New Roman" panose="02020603050405020304" pitchFamily="18" charset="0"/>
              </a:rPr>
              <a:t>2</a:t>
            </a:r>
            <a:r>
              <a:rPr lang="en-US" altLang="zh-CN" sz="2400" b="1">
                <a:solidFill>
                  <a:srgbClr val="009900"/>
                </a:solidFill>
                <a:latin typeface="Times New Roman" panose="02020603050405020304" pitchFamily="18" charset="0"/>
              </a:rPr>
              <a:t>)</a:t>
            </a:r>
          </a:p>
          <a:p>
            <a:pPr algn="just" eaLnBrk="1" hangingPunct="1">
              <a:buFontTx/>
              <a:buNone/>
            </a:pPr>
            <a:r>
              <a:rPr lang="en-US" altLang="zh-CN" sz="2400" b="1" i="1">
                <a:solidFill>
                  <a:srgbClr val="009900"/>
                </a:solidFill>
                <a:latin typeface="Times New Roman" panose="02020603050405020304" pitchFamily="18" charset="0"/>
              </a:rPr>
              <a:t>	M</a:t>
            </a:r>
            <a:r>
              <a:rPr lang="zh-CN" altLang="en-US" sz="2400" b="1" i="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M</a:t>
            </a:r>
            <a:r>
              <a:rPr lang="en-US" altLang="zh-CN" sz="2400" b="1" baseline="-30000">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a:t>
            </a:r>
            <a:r>
              <a:rPr lang="zh-CN" altLang="en-US" sz="2400" b="1" i="1">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2.5 log (</a:t>
            </a:r>
            <a:r>
              <a:rPr lang="en-US" altLang="zh-CN" sz="2400" b="1" i="1">
                <a:solidFill>
                  <a:srgbClr val="009900"/>
                </a:solidFill>
                <a:latin typeface="Times New Roman" panose="02020603050405020304" pitchFamily="18" charset="0"/>
              </a:rPr>
              <a:t>L</a:t>
            </a:r>
            <a:r>
              <a:rPr lang="en-US" altLang="zh-CN" sz="2400" b="1">
                <a:solidFill>
                  <a:srgbClr val="009900"/>
                </a:solidFill>
                <a:latin typeface="Times New Roman" panose="02020603050405020304" pitchFamily="18" charset="0"/>
              </a:rPr>
              <a:t>/</a:t>
            </a:r>
            <a:r>
              <a:rPr lang="en-US" altLang="zh-CN" sz="2400" b="1" i="1">
                <a:solidFill>
                  <a:srgbClr val="009900"/>
                </a:solidFill>
                <a:latin typeface="Times New Roman" panose="02020603050405020304" pitchFamily="18" charset="0"/>
              </a:rPr>
              <a:t>L</a:t>
            </a:r>
            <a:r>
              <a:rPr lang="en-US" altLang="zh-CN" sz="2400" b="1" baseline="-30000">
                <a:solidFill>
                  <a:srgbClr val="009900"/>
                </a:solidFill>
                <a:latin typeface="Times New Roman" panose="02020603050405020304" pitchFamily="18" charset="0"/>
              </a:rPr>
              <a:t>⊙</a:t>
            </a:r>
            <a:r>
              <a:rPr lang="en-US" altLang="zh-CN" sz="2400" b="1">
                <a:solidFill>
                  <a:srgbClr val="009900"/>
                </a:solidFill>
                <a:latin typeface="Times New Roman" panose="02020603050405020304" pitchFamily="18" charset="0"/>
              </a:rPr>
              <a:t>)</a:t>
            </a:r>
          </a:p>
          <a:p>
            <a:pPr eaLnBrk="1" hangingPunct="1">
              <a:buFontTx/>
              <a:buNone/>
            </a:pPr>
            <a:r>
              <a:rPr lang="en-US" altLang="zh-CN" sz="2400" b="1">
                <a:latin typeface="Times New Roman" panose="02020603050405020304" pitchFamily="18" charset="0"/>
              </a:rPr>
              <a:t>	</a:t>
            </a:r>
            <a:r>
              <a:rPr lang="zh-CN" altLang="en-US" sz="2400" b="1">
                <a:latin typeface="Times New Roman" panose="02020603050405020304" pitchFamily="18" charset="0"/>
              </a:rPr>
              <a:t>其中</a:t>
            </a:r>
            <a:r>
              <a:rPr lang="en-US" altLang="zh-CN" sz="2400" b="1" i="1">
                <a:latin typeface="Times New Roman" panose="02020603050405020304" pitchFamily="18" charset="0"/>
              </a:rPr>
              <a:t>L</a:t>
            </a:r>
            <a:r>
              <a:rPr lang="en-US" altLang="zh-CN" sz="2400" b="1" baseline="-30000">
                <a:latin typeface="Times New Roman" panose="02020603050405020304" pitchFamily="18" charset="0"/>
              </a:rPr>
              <a:t>⊙</a:t>
            </a:r>
            <a:r>
              <a:rPr lang="en-US" altLang="zh-CN" sz="2400" b="1">
                <a:latin typeface="Times New Roman" panose="02020603050405020304" pitchFamily="18" charset="0"/>
              </a:rPr>
              <a:t>= 3.86×10</a:t>
            </a:r>
            <a:r>
              <a:rPr lang="en-US" altLang="zh-CN" sz="2400" b="1" baseline="30000">
                <a:latin typeface="Times New Roman" panose="02020603050405020304" pitchFamily="18" charset="0"/>
              </a:rPr>
              <a:t>33</a:t>
            </a:r>
            <a:r>
              <a:rPr lang="en-US" altLang="zh-CN" sz="2400" b="1">
                <a:latin typeface="Times New Roman" panose="02020603050405020304" pitchFamily="18" charset="0"/>
              </a:rPr>
              <a:t> ergs</a:t>
            </a:r>
            <a:r>
              <a:rPr lang="en-US" altLang="zh-CN" sz="2400" b="1" baseline="30000">
                <a:latin typeface="Times New Roman" panose="02020603050405020304" pitchFamily="18" charset="0"/>
              </a:rPr>
              <a:t>-1</a:t>
            </a:r>
            <a:r>
              <a:rPr lang="en-US" altLang="zh-CN" sz="2400" b="1">
                <a:latin typeface="Times New Roman" panose="02020603050405020304" pitchFamily="18" charset="0"/>
              </a:rPr>
              <a:t>, </a:t>
            </a:r>
            <a:r>
              <a:rPr lang="en-US" altLang="zh-CN" sz="2400" b="1" i="1">
                <a:latin typeface="Times New Roman" panose="02020603050405020304" pitchFamily="18" charset="0"/>
              </a:rPr>
              <a:t>M</a:t>
            </a:r>
            <a:r>
              <a:rPr lang="en-US" altLang="zh-CN" sz="2400" b="1" baseline="-30000">
                <a:latin typeface="Times New Roman" panose="02020603050405020304" pitchFamily="18" charset="0"/>
              </a:rPr>
              <a:t>⊙</a:t>
            </a:r>
            <a:r>
              <a:rPr lang="en-US" altLang="zh-CN" sz="2400" b="1">
                <a:latin typeface="Times New Roman" panose="02020603050405020304" pitchFamily="18" charset="0"/>
              </a:rPr>
              <a:t>= 4.75</a:t>
            </a:r>
            <a:r>
              <a:rPr lang="en-US" altLang="zh-CN" sz="2400" b="1" baseline="30000">
                <a:latin typeface="Times New Roman" panose="02020603050405020304" pitchFamily="18" charset="0"/>
              </a:rPr>
              <a:t>m</a:t>
            </a:r>
            <a:r>
              <a:rPr lang="en-US" altLang="zh-CN" sz="2800" b="1">
                <a:latin typeface="Times New Roman" panose="02020603050405020304" pitchFamily="18" charset="0"/>
              </a:rPr>
              <a:t> </a:t>
            </a:r>
            <a:endParaRPr lang="en-US" altLang="zh-CN" sz="2800" b="1" i="1">
              <a:latin typeface="Times New Roman" panose="02020603050405020304" pitchFamily="18" charset="0"/>
            </a:endParaRPr>
          </a:p>
        </p:txBody>
      </p:sp>
      <p:sp>
        <p:nvSpPr>
          <p:cNvPr id="7173" name="Text Box 4">
            <a:extLst>
              <a:ext uri="{FF2B5EF4-FFF2-40B4-BE49-F238E27FC236}">
                <a16:creationId xmlns:a16="http://schemas.microsoft.com/office/drawing/2014/main" id="{4E8F341F-EA1B-4360-965C-7A4BAA405007}"/>
              </a:ext>
            </a:extLst>
          </p:cNvPr>
          <p:cNvSpPr txBox="1">
            <a:spLocks noChangeArrowheads="1"/>
          </p:cNvSpPr>
          <p:nvPr/>
        </p:nvSpPr>
        <p:spPr bwMode="auto">
          <a:xfrm>
            <a:off x="990600" y="5300663"/>
            <a:ext cx="6389688" cy="1014412"/>
          </a:xfrm>
          <a:prstGeom prst="rect">
            <a:avLst/>
          </a:prstGeom>
          <a:noFill/>
          <a:ln w="9525" cmpd="sng">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spcBef>
                <a:spcPct val="20000"/>
              </a:spcBef>
              <a:buSzPct val="85000"/>
            </a:pPr>
            <a:r>
              <a:rPr lang="zh-CN" altLang="en-US" sz="2400" b="1">
                <a:solidFill>
                  <a:srgbClr val="FF0000"/>
                </a:solidFill>
                <a:latin typeface="Times New Roman" panose="02020603050405020304" pitchFamily="18" charset="0"/>
                <a:ea typeface="楷体_GB2312" pitchFamily="1" charset="-122"/>
              </a:rPr>
              <a:t>距离模数</a:t>
            </a:r>
            <a:r>
              <a:rPr lang="zh-CN" altLang="en-US" sz="2400" b="1">
                <a:latin typeface="Times New Roman" panose="02020603050405020304" pitchFamily="18" charset="0"/>
                <a:ea typeface="楷体_GB2312" pitchFamily="1" charset="-122"/>
              </a:rPr>
              <a:t> </a:t>
            </a:r>
            <a:r>
              <a:rPr lang="en-US" altLang="zh-CN" sz="2400" b="1">
                <a:latin typeface="Times New Roman" panose="02020603050405020304" pitchFamily="18" charset="0"/>
                <a:ea typeface="楷体_GB2312" pitchFamily="1" charset="-122"/>
              </a:rPr>
              <a:t>(distance modulus) </a:t>
            </a:r>
            <a:r>
              <a:rPr lang="zh-CN" altLang="en-US" sz="2400" b="1">
                <a:latin typeface="Times New Roman" panose="02020603050405020304" pitchFamily="18" charset="0"/>
                <a:ea typeface="楷体_GB2312" pitchFamily="1" charset="-122"/>
              </a:rPr>
              <a:t>：</a:t>
            </a:r>
            <a:r>
              <a:rPr lang="en-US" altLang="zh-CN" sz="2400" b="1" i="1">
                <a:latin typeface="Times New Roman" panose="02020603050405020304" pitchFamily="18" charset="0"/>
                <a:ea typeface="楷体_GB2312" pitchFamily="1" charset="-122"/>
              </a:rPr>
              <a:t>m</a:t>
            </a:r>
            <a:r>
              <a:rPr lang="en-US" altLang="zh-CN" sz="2400" b="1">
                <a:latin typeface="Symbol" panose="05050102010706020507" pitchFamily="18" charset="2"/>
                <a:ea typeface="楷体_GB2312" pitchFamily="1" charset="-122"/>
              </a:rPr>
              <a:t>-</a:t>
            </a:r>
            <a:r>
              <a:rPr lang="en-US" altLang="zh-CN" sz="2400" b="1" i="1">
                <a:latin typeface="Times New Roman" panose="02020603050405020304" pitchFamily="18" charset="0"/>
                <a:ea typeface="楷体_GB2312" pitchFamily="1" charset="-122"/>
              </a:rPr>
              <a:t>M</a:t>
            </a:r>
            <a:r>
              <a:rPr lang="en-US" altLang="zh-CN" sz="2400" b="1">
                <a:latin typeface="Times New Roman" panose="02020603050405020304" pitchFamily="18" charset="0"/>
                <a:ea typeface="楷体_GB2312" pitchFamily="1" charset="-122"/>
              </a:rPr>
              <a:t> </a:t>
            </a:r>
          </a:p>
          <a:p>
            <a:pPr>
              <a:spcBef>
                <a:spcPct val="50000"/>
              </a:spcBef>
              <a:buSzPct val="85000"/>
            </a:pPr>
            <a:r>
              <a:rPr lang="en-US" altLang="zh-CN" sz="2400" b="1" i="1">
                <a:solidFill>
                  <a:srgbClr val="009900"/>
                </a:solidFill>
                <a:latin typeface="Times New Roman" panose="02020603050405020304" pitchFamily="18" charset="0"/>
                <a:ea typeface="楷体_GB2312" pitchFamily="1" charset="-122"/>
              </a:rPr>
              <a:t>d = </a:t>
            </a:r>
            <a:r>
              <a:rPr lang="en-US" altLang="zh-CN" sz="2400" b="1">
                <a:solidFill>
                  <a:srgbClr val="009900"/>
                </a:solidFill>
                <a:latin typeface="Times New Roman" panose="02020603050405020304" pitchFamily="18" charset="0"/>
                <a:ea typeface="楷体_GB2312" pitchFamily="1" charset="-122"/>
              </a:rPr>
              <a:t>10</a:t>
            </a:r>
            <a:r>
              <a:rPr lang="en-US" altLang="zh-CN" sz="2400" b="1" baseline="30000">
                <a:solidFill>
                  <a:srgbClr val="009900"/>
                </a:solidFill>
                <a:latin typeface="Times New Roman" panose="02020603050405020304" pitchFamily="18" charset="0"/>
                <a:ea typeface="楷体_GB2312" pitchFamily="1" charset="-122"/>
              </a:rPr>
              <a:t>(</a:t>
            </a:r>
            <a:r>
              <a:rPr lang="en-US" altLang="zh-CN" sz="2400" b="1" i="1" baseline="30000">
                <a:solidFill>
                  <a:srgbClr val="009900"/>
                </a:solidFill>
                <a:latin typeface="Times New Roman" panose="02020603050405020304" pitchFamily="18" charset="0"/>
                <a:ea typeface="楷体_GB2312" pitchFamily="1" charset="-122"/>
              </a:rPr>
              <a:t>m</a:t>
            </a:r>
            <a:r>
              <a:rPr lang="en-US" altLang="zh-CN" sz="2400" b="1" baseline="30000">
                <a:solidFill>
                  <a:srgbClr val="009900"/>
                </a:solidFill>
                <a:latin typeface="Symbol" panose="05050102010706020507" pitchFamily="18" charset="2"/>
                <a:ea typeface="楷体_GB2312" pitchFamily="1" charset="-122"/>
              </a:rPr>
              <a:t>-</a:t>
            </a:r>
            <a:r>
              <a:rPr lang="en-US" altLang="zh-CN" sz="2400" b="1" i="1" baseline="30000">
                <a:solidFill>
                  <a:srgbClr val="009900"/>
                </a:solidFill>
                <a:latin typeface="Times New Roman" panose="02020603050405020304" pitchFamily="18" charset="0"/>
                <a:ea typeface="楷体_GB2312" pitchFamily="1" charset="-122"/>
              </a:rPr>
              <a:t>M</a:t>
            </a:r>
            <a:r>
              <a:rPr lang="en-US" altLang="zh-CN" sz="2400" b="1" baseline="30000">
                <a:solidFill>
                  <a:srgbClr val="009900"/>
                </a:solidFill>
                <a:latin typeface="Times New Roman" panose="02020603050405020304" pitchFamily="18" charset="0"/>
                <a:ea typeface="楷体_GB2312" pitchFamily="1" charset="-122"/>
              </a:rPr>
              <a:t>+5)/5</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 calcmode="lin" valueType="num">
                                      <p:cBhvr additive="base">
                                        <p:cTn id="7" dur="500" fill="hold"/>
                                        <p:tgtEl>
                                          <p:spTgt spid="71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xEl>
                                              <p:pRg st="1" end="1"/>
                                            </p:txEl>
                                          </p:spTgt>
                                        </p:tgtEl>
                                        <p:attrNameLst>
                                          <p:attrName>style.visibility</p:attrName>
                                        </p:attrNameLst>
                                      </p:cBhvr>
                                      <p:to>
                                        <p:strVal val="visible"/>
                                      </p:to>
                                    </p:set>
                                    <p:anim calcmode="lin" valueType="num">
                                      <p:cBhvr additive="base">
                                        <p:cTn id="13" dur="500" fill="hold"/>
                                        <p:tgtEl>
                                          <p:spTgt spid="71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2">
                                            <p:txEl>
                                              <p:pRg st="2" end="2"/>
                                            </p:txEl>
                                          </p:spTgt>
                                        </p:tgtEl>
                                        <p:attrNameLst>
                                          <p:attrName>style.visibility</p:attrName>
                                        </p:attrNameLst>
                                      </p:cBhvr>
                                      <p:to>
                                        <p:strVal val="visible"/>
                                      </p:to>
                                    </p:set>
                                    <p:anim calcmode="lin" valueType="num">
                                      <p:cBhvr additive="base">
                                        <p:cTn id="17" dur="500" fill="hold"/>
                                        <p:tgtEl>
                                          <p:spTgt spid="717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7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2">
                                            <p:txEl>
                                              <p:pRg st="3" end="3"/>
                                            </p:txEl>
                                          </p:spTgt>
                                        </p:tgtEl>
                                        <p:attrNameLst>
                                          <p:attrName>style.visibility</p:attrName>
                                        </p:attrNameLst>
                                      </p:cBhvr>
                                      <p:to>
                                        <p:strVal val="visible"/>
                                      </p:to>
                                    </p:set>
                                    <p:anim calcmode="lin" valueType="num">
                                      <p:cBhvr additive="base">
                                        <p:cTn id="21" dur="500" fill="hold"/>
                                        <p:tgtEl>
                                          <p:spTgt spid="717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172">
                                            <p:txEl>
                                              <p:pRg st="4" end="4"/>
                                            </p:txEl>
                                          </p:spTgt>
                                        </p:tgtEl>
                                        <p:attrNameLst>
                                          <p:attrName>style.visibility</p:attrName>
                                        </p:attrNameLst>
                                      </p:cBhvr>
                                      <p:to>
                                        <p:strVal val="visible"/>
                                      </p:to>
                                    </p:set>
                                    <p:anim calcmode="lin" valueType="num">
                                      <p:cBhvr additive="base">
                                        <p:cTn id="27" dur="500" fill="hold"/>
                                        <p:tgtEl>
                                          <p:spTgt spid="717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72">
                                            <p:txEl>
                                              <p:pRg st="5" end="5"/>
                                            </p:txEl>
                                          </p:spTgt>
                                        </p:tgtEl>
                                        <p:attrNameLst>
                                          <p:attrName>style.visibility</p:attrName>
                                        </p:attrNameLst>
                                      </p:cBhvr>
                                      <p:to>
                                        <p:strVal val="visible"/>
                                      </p:to>
                                    </p:set>
                                    <p:anim calcmode="lin" valueType="num">
                                      <p:cBhvr additive="base">
                                        <p:cTn id="31" dur="500" fill="hold"/>
                                        <p:tgtEl>
                                          <p:spTgt spid="717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2">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172">
                                            <p:txEl>
                                              <p:pRg st="6" end="6"/>
                                            </p:txEl>
                                          </p:spTgt>
                                        </p:tgtEl>
                                        <p:attrNameLst>
                                          <p:attrName>style.visibility</p:attrName>
                                        </p:attrNameLst>
                                      </p:cBhvr>
                                      <p:to>
                                        <p:strVal val="visible"/>
                                      </p:to>
                                    </p:set>
                                    <p:anim calcmode="lin" valueType="num">
                                      <p:cBhvr additive="base">
                                        <p:cTn id="35" dur="500" fill="hold"/>
                                        <p:tgtEl>
                                          <p:spTgt spid="7172">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172">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72">
                                            <p:txEl>
                                              <p:pRg st="7" end="7"/>
                                            </p:txEl>
                                          </p:spTgt>
                                        </p:tgtEl>
                                        <p:attrNameLst>
                                          <p:attrName>style.visibility</p:attrName>
                                        </p:attrNameLst>
                                      </p:cBhvr>
                                      <p:to>
                                        <p:strVal val="visible"/>
                                      </p:to>
                                    </p:set>
                                    <p:anim calcmode="lin" valueType="num">
                                      <p:cBhvr additive="base">
                                        <p:cTn id="39" dur="500" fill="hold"/>
                                        <p:tgtEl>
                                          <p:spTgt spid="717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17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173"/>
                                        </p:tgtEl>
                                        <p:attrNameLst>
                                          <p:attrName>style.visibility</p:attrName>
                                        </p:attrNameLst>
                                      </p:cBhvr>
                                      <p:to>
                                        <p:strVal val="visible"/>
                                      </p:to>
                                    </p:set>
                                    <p:anim calcmode="lin" valueType="num">
                                      <p:cBhvr additive="base">
                                        <p:cTn id="45" dur="500" fill="hold"/>
                                        <p:tgtEl>
                                          <p:spTgt spid="7173"/>
                                        </p:tgtEl>
                                        <p:attrNameLst>
                                          <p:attrName>ppt_x</p:attrName>
                                        </p:attrNameLst>
                                      </p:cBhvr>
                                      <p:tavLst>
                                        <p:tav tm="0">
                                          <p:val>
                                            <p:strVal val="#ppt_x"/>
                                          </p:val>
                                        </p:tav>
                                        <p:tav tm="100000">
                                          <p:val>
                                            <p:strVal val="#ppt_x"/>
                                          </p:val>
                                        </p:tav>
                                      </p:tavLst>
                                    </p:anim>
                                    <p:anim calcmode="lin" valueType="num">
                                      <p:cBhvr additive="base">
                                        <p:cTn id="46"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a:extLst>
              <a:ext uri="{FF2B5EF4-FFF2-40B4-BE49-F238E27FC236}">
                <a16:creationId xmlns:a16="http://schemas.microsoft.com/office/drawing/2014/main" id="{72C0AF6B-B4A8-48C9-9347-FBD69975938C}"/>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8195" name="Rectangle 2">
            <a:extLst>
              <a:ext uri="{FF2B5EF4-FFF2-40B4-BE49-F238E27FC236}">
                <a16:creationId xmlns:a16="http://schemas.microsoft.com/office/drawing/2014/main" id="{6E063EE3-EF93-4812-B96F-C55BEC4B370D}"/>
              </a:ext>
            </a:extLst>
          </p:cNvPr>
          <p:cNvSpPr>
            <a:spLocks noGrp="1" noChangeArrowheads="1"/>
          </p:cNvSpPr>
          <p:nvPr>
            <p:ph type="title" idx="4294967295"/>
          </p:nvPr>
        </p:nvSpPr>
        <p:spPr>
          <a:xfrm>
            <a:off x="2070100" y="422275"/>
            <a:ext cx="5164138" cy="846138"/>
          </a:xfrm>
          <a:solidFill>
            <a:srgbClr val="FFFF00"/>
          </a:solidFill>
          <a:ln/>
        </p:spPr>
        <p:txBody>
          <a:bodyPr/>
          <a:lstStyle/>
          <a:p>
            <a:pPr eaLnBrk="1" hangingPunct="1"/>
            <a:r>
              <a:rPr lang="zh-CN" altLang="zh-CN" sz="3200">
                <a:ea typeface="楷体_GB2312" pitchFamily="1" charset="-122"/>
              </a:rPr>
              <a:t>光度与绝对星等之间的关系</a:t>
            </a:r>
          </a:p>
        </p:txBody>
      </p:sp>
      <p:sp>
        <p:nvSpPr>
          <p:cNvPr id="8196" name="Rectangle 3">
            <a:extLst>
              <a:ext uri="{FF2B5EF4-FFF2-40B4-BE49-F238E27FC236}">
                <a16:creationId xmlns:a16="http://schemas.microsoft.com/office/drawing/2014/main" id="{94580821-D5CC-45E1-AE24-C382B91CA453}"/>
              </a:ext>
            </a:extLst>
          </p:cNvPr>
          <p:cNvSpPr>
            <a:spLocks noChangeArrowheads="1"/>
          </p:cNvSpPr>
          <p:nvPr/>
        </p:nvSpPr>
        <p:spPr bwMode="auto">
          <a:xfrm>
            <a:off x="1588" y="1592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8197" name="Line 4">
            <a:extLst>
              <a:ext uri="{FF2B5EF4-FFF2-40B4-BE49-F238E27FC236}">
                <a16:creationId xmlns:a16="http://schemas.microsoft.com/office/drawing/2014/main" id="{0F228E05-5BDF-4684-8CE9-3C2A82C858C0}"/>
              </a:ext>
            </a:extLst>
          </p:cNvPr>
          <p:cNvSpPr>
            <a:spLocks noChangeShapeType="1"/>
          </p:cNvSpPr>
          <p:nvPr/>
        </p:nvSpPr>
        <p:spPr bwMode="auto">
          <a:xfrm flipV="1">
            <a:off x="3657600" y="1905000"/>
            <a:ext cx="0" cy="4038600"/>
          </a:xfrm>
          <a:prstGeom prst="line">
            <a:avLst/>
          </a:prstGeom>
          <a:noFill/>
          <a:ln w="28575" cmpd="sng">
            <a:solidFill>
              <a:srgbClr val="FF0000"/>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8" name="Line 5">
            <a:extLst>
              <a:ext uri="{FF2B5EF4-FFF2-40B4-BE49-F238E27FC236}">
                <a16:creationId xmlns:a16="http://schemas.microsoft.com/office/drawing/2014/main" id="{CA917728-EEE6-4009-AFEF-3D1603FE27C0}"/>
              </a:ext>
            </a:extLst>
          </p:cNvPr>
          <p:cNvSpPr>
            <a:spLocks noChangeShapeType="1"/>
          </p:cNvSpPr>
          <p:nvPr/>
        </p:nvSpPr>
        <p:spPr bwMode="auto">
          <a:xfrm>
            <a:off x="4800600" y="1981200"/>
            <a:ext cx="0" cy="3962400"/>
          </a:xfrm>
          <a:prstGeom prst="line">
            <a:avLst/>
          </a:prstGeom>
          <a:noFill/>
          <a:ln w="28575" cmpd="sng">
            <a:solidFill>
              <a:srgbClr val="009900"/>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9" name="Line 6">
            <a:extLst>
              <a:ext uri="{FF2B5EF4-FFF2-40B4-BE49-F238E27FC236}">
                <a16:creationId xmlns:a16="http://schemas.microsoft.com/office/drawing/2014/main" id="{9D62D684-D491-48DA-925C-E623F07C9F1D}"/>
              </a:ext>
            </a:extLst>
          </p:cNvPr>
          <p:cNvSpPr>
            <a:spLocks noChangeShapeType="1"/>
          </p:cNvSpPr>
          <p:nvPr/>
        </p:nvSpPr>
        <p:spPr bwMode="auto">
          <a:xfrm>
            <a:off x="3657600" y="2438400"/>
            <a:ext cx="1143000" cy="0"/>
          </a:xfrm>
          <a:prstGeom prst="line">
            <a:avLst/>
          </a:prstGeom>
          <a:noFill/>
          <a:ln w="9525" cmpd="sng">
            <a:solidFill>
              <a:srgbClr val="0000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0" name="Line 7">
            <a:extLst>
              <a:ext uri="{FF2B5EF4-FFF2-40B4-BE49-F238E27FC236}">
                <a16:creationId xmlns:a16="http://schemas.microsoft.com/office/drawing/2014/main" id="{700C3164-AFC7-4A41-9EB6-73048B9AFAA7}"/>
              </a:ext>
            </a:extLst>
          </p:cNvPr>
          <p:cNvSpPr>
            <a:spLocks noChangeShapeType="1"/>
          </p:cNvSpPr>
          <p:nvPr/>
        </p:nvSpPr>
        <p:spPr bwMode="auto">
          <a:xfrm>
            <a:off x="3657600" y="3200400"/>
            <a:ext cx="1143000" cy="0"/>
          </a:xfrm>
          <a:prstGeom prst="line">
            <a:avLst/>
          </a:prstGeom>
          <a:noFill/>
          <a:ln w="9525" cmpd="sng">
            <a:solidFill>
              <a:srgbClr val="0000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1" name="Line 8">
            <a:extLst>
              <a:ext uri="{FF2B5EF4-FFF2-40B4-BE49-F238E27FC236}">
                <a16:creationId xmlns:a16="http://schemas.microsoft.com/office/drawing/2014/main" id="{CDAD97DA-AC54-4A2B-84DD-1D07097F94F6}"/>
              </a:ext>
            </a:extLst>
          </p:cNvPr>
          <p:cNvSpPr>
            <a:spLocks noChangeShapeType="1"/>
          </p:cNvSpPr>
          <p:nvPr/>
        </p:nvSpPr>
        <p:spPr bwMode="auto">
          <a:xfrm>
            <a:off x="3657600" y="3962400"/>
            <a:ext cx="1143000" cy="0"/>
          </a:xfrm>
          <a:prstGeom prst="line">
            <a:avLst/>
          </a:prstGeom>
          <a:noFill/>
          <a:ln w="9525" cmpd="sng">
            <a:solidFill>
              <a:srgbClr val="0000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2" name="Line 9">
            <a:extLst>
              <a:ext uri="{FF2B5EF4-FFF2-40B4-BE49-F238E27FC236}">
                <a16:creationId xmlns:a16="http://schemas.microsoft.com/office/drawing/2014/main" id="{ECC00129-45E9-49D9-B98F-DD1D90D104E3}"/>
              </a:ext>
            </a:extLst>
          </p:cNvPr>
          <p:cNvSpPr>
            <a:spLocks noChangeShapeType="1"/>
          </p:cNvSpPr>
          <p:nvPr/>
        </p:nvSpPr>
        <p:spPr bwMode="auto">
          <a:xfrm>
            <a:off x="3657600" y="4724400"/>
            <a:ext cx="1143000" cy="0"/>
          </a:xfrm>
          <a:prstGeom prst="line">
            <a:avLst/>
          </a:prstGeom>
          <a:noFill/>
          <a:ln w="9525" cmpd="sng">
            <a:solidFill>
              <a:srgbClr val="0000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3" name="Line 10">
            <a:extLst>
              <a:ext uri="{FF2B5EF4-FFF2-40B4-BE49-F238E27FC236}">
                <a16:creationId xmlns:a16="http://schemas.microsoft.com/office/drawing/2014/main" id="{14A9E5E6-FF40-4C5C-B8E0-674213C433FB}"/>
              </a:ext>
            </a:extLst>
          </p:cNvPr>
          <p:cNvSpPr>
            <a:spLocks noChangeShapeType="1"/>
          </p:cNvSpPr>
          <p:nvPr/>
        </p:nvSpPr>
        <p:spPr bwMode="auto">
          <a:xfrm>
            <a:off x="3657600" y="5486400"/>
            <a:ext cx="1143000" cy="0"/>
          </a:xfrm>
          <a:prstGeom prst="line">
            <a:avLst/>
          </a:prstGeom>
          <a:noFill/>
          <a:ln w="9525" cmpd="sng">
            <a:solidFill>
              <a:srgbClr val="0000F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4" name="Text Box 11">
            <a:extLst>
              <a:ext uri="{FF2B5EF4-FFF2-40B4-BE49-F238E27FC236}">
                <a16:creationId xmlns:a16="http://schemas.microsoft.com/office/drawing/2014/main" id="{0B7DC5B6-E38E-46A3-84C7-A7B9D4BB5D2C}"/>
              </a:ext>
            </a:extLst>
          </p:cNvPr>
          <p:cNvSpPr txBox="1">
            <a:spLocks noChangeArrowheads="1"/>
          </p:cNvSpPr>
          <p:nvPr/>
        </p:nvSpPr>
        <p:spPr bwMode="auto">
          <a:xfrm>
            <a:off x="2743200" y="22098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10,000</a:t>
            </a:r>
          </a:p>
        </p:txBody>
      </p:sp>
      <p:sp>
        <p:nvSpPr>
          <p:cNvPr id="8205" name="Text Box 12">
            <a:extLst>
              <a:ext uri="{FF2B5EF4-FFF2-40B4-BE49-F238E27FC236}">
                <a16:creationId xmlns:a16="http://schemas.microsoft.com/office/drawing/2014/main" id="{B7A6B937-A8AA-4C7C-A13C-F19088129F7B}"/>
              </a:ext>
            </a:extLst>
          </p:cNvPr>
          <p:cNvSpPr txBox="1">
            <a:spLocks noChangeArrowheads="1"/>
          </p:cNvSpPr>
          <p:nvPr/>
        </p:nvSpPr>
        <p:spPr bwMode="auto">
          <a:xfrm>
            <a:off x="3048000" y="29718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100</a:t>
            </a:r>
          </a:p>
        </p:txBody>
      </p:sp>
      <p:sp>
        <p:nvSpPr>
          <p:cNvPr id="8206" name="Text Box 13">
            <a:extLst>
              <a:ext uri="{FF2B5EF4-FFF2-40B4-BE49-F238E27FC236}">
                <a16:creationId xmlns:a16="http://schemas.microsoft.com/office/drawing/2014/main" id="{3731CB78-FB65-44FC-A94A-6A23637CCA3B}"/>
              </a:ext>
            </a:extLst>
          </p:cNvPr>
          <p:cNvSpPr txBox="1">
            <a:spLocks noChangeArrowheads="1"/>
          </p:cNvSpPr>
          <p:nvPr/>
        </p:nvSpPr>
        <p:spPr bwMode="auto">
          <a:xfrm>
            <a:off x="3200400" y="3733800"/>
            <a:ext cx="45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1</a:t>
            </a:r>
          </a:p>
        </p:txBody>
      </p:sp>
      <p:sp>
        <p:nvSpPr>
          <p:cNvPr id="8207" name="Text Box 14">
            <a:extLst>
              <a:ext uri="{FF2B5EF4-FFF2-40B4-BE49-F238E27FC236}">
                <a16:creationId xmlns:a16="http://schemas.microsoft.com/office/drawing/2014/main" id="{26716C6C-CDE9-4258-8CC9-0E94D3DB2BDC}"/>
              </a:ext>
            </a:extLst>
          </p:cNvPr>
          <p:cNvSpPr txBox="1">
            <a:spLocks noChangeArrowheads="1"/>
          </p:cNvSpPr>
          <p:nvPr/>
        </p:nvSpPr>
        <p:spPr bwMode="auto">
          <a:xfrm>
            <a:off x="2971800" y="44958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0.01</a:t>
            </a:r>
          </a:p>
        </p:txBody>
      </p:sp>
      <p:sp>
        <p:nvSpPr>
          <p:cNvPr id="8208" name="Text Box 15">
            <a:extLst>
              <a:ext uri="{FF2B5EF4-FFF2-40B4-BE49-F238E27FC236}">
                <a16:creationId xmlns:a16="http://schemas.microsoft.com/office/drawing/2014/main" id="{55B03FB4-C1DC-47AD-AFCA-05B08AA730F8}"/>
              </a:ext>
            </a:extLst>
          </p:cNvPr>
          <p:cNvSpPr txBox="1">
            <a:spLocks noChangeArrowheads="1"/>
          </p:cNvSpPr>
          <p:nvPr/>
        </p:nvSpPr>
        <p:spPr bwMode="auto">
          <a:xfrm>
            <a:off x="2743200" y="52578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0.0001</a:t>
            </a:r>
          </a:p>
        </p:txBody>
      </p:sp>
      <p:sp>
        <p:nvSpPr>
          <p:cNvPr id="8209" name="Text Box 16">
            <a:extLst>
              <a:ext uri="{FF2B5EF4-FFF2-40B4-BE49-F238E27FC236}">
                <a16:creationId xmlns:a16="http://schemas.microsoft.com/office/drawing/2014/main" id="{679E97A3-7509-4C8B-AC9E-9A6A02999C02}"/>
              </a:ext>
            </a:extLst>
          </p:cNvPr>
          <p:cNvSpPr txBox="1">
            <a:spLocks noChangeArrowheads="1"/>
          </p:cNvSpPr>
          <p:nvPr/>
        </p:nvSpPr>
        <p:spPr bwMode="auto">
          <a:xfrm>
            <a:off x="4800600" y="22098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Symbol" panose="05050102010706020507" pitchFamily="18" charset="2"/>
              </a:rPr>
              <a:t>-5</a:t>
            </a:r>
            <a:r>
              <a:rPr lang="en-US" altLang="zh-CN" sz="2000">
                <a:latin typeface="Times New Roman" panose="02020603050405020304" pitchFamily="18" charset="0"/>
              </a:rPr>
              <a:t>.25</a:t>
            </a:r>
          </a:p>
        </p:txBody>
      </p:sp>
      <p:sp>
        <p:nvSpPr>
          <p:cNvPr id="8210" name="Text Box 17">
            <a:extLst>
              <a:ext uri="{FF2B5EF4-FFF2-40B4-BE49-F238E27FC236}">
                <a16:creationId xmlns:a16="http://schemas.microsoft.com/office/drawing/2014/main" id="{38E445CE-C8CC-4C9B-8A4C-2A060B761E3F}"/>
              </a:ext>
            </a:extLst>
          </p:cNvPr>
          <p:cNvSpPr txBox="1">
            <a:spLocks noChangeArrowheads="1"/>
          </p:cNvSpPr>
          <p:nvPr/>
        </p:nvSpPr>
        <p:spPr bwMode="auto">
          <a:xfrm>
            <a:off x="4800600" y="29718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Symbol" panose="05050102010706020507" pitchFamily="18" charset="2"/>
              </a:rPr>
              <a:t>-0</a:t>
            </a:r>
            <a:r>
              <a:rPr lang="en-US" altLang="zh-CN" sz="2000">
                <a:latin typeface="Times New Roman" panose="02020603050405020304" pitchFamily="18" charset="0"/>
              </a:rPr>
              <a:t>.25</a:t>
            </a:r>
          </a:p>
        </p:txBody>
      </p:sp>
      <p:sp>
        <p:nvSpPr>
          <p:cNvPr id="8211" name="Text Box 18">
            <a:extLst>
              <a:ext uri="{FF2B5EF4-FFF2-40B4-BE49-F238E27FC236}">
                <a16:creationId xmlns:a16="http://schemas.microsoft.com/office/drawing/2014/main" id="{318A71FC-3BC4-4D86-8ABC-130C789EA69A}"/>
              </a:ext>
            </a:extLst>
          </p:cNvPr>
          <p:cNvSpPr txBox="1">
            <a:spLocks noChangeArrowheads="1"/>
          </p:cNvSpPr>
          <p:nvPr/>
        </p:nvSpPr>
        <p:spPr bwMode="auto">
          <a:xfrm>
            <a:off x="4800600" y="3733800"/>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+4.75</a:t>
            </a:r>
          </a:p>
        </p:txBody>
      </p:sp>
      <p:sp>
        <p:nvSpPr>
          <p:cNvPr id="8212" name="Text Box 19">
            <a:extLst>
              <a:ext uri="{FF2B5EF4-FFF2-40B4-BE49-F238E27FC236}">
                <a16:creationId xmlns:a16="http://schemas.microsoft.com/office/drawing/2014/main" id="{F11257B2-1259-4466-8421-0CC2EE735862}"/>
              </a:ext>
            </a:extLst>
          </p:cNvPr>
          <p:cNvSpPr txBox="1">
            <a:spLocks noChangeArrowheads="1"/>
          </p:cNvSpPr>
          <p:nvPr/>
        </p:nvSpPr>
        <p:spPr bwMode="auto">
          <a:xfrm>
            <a:off x="4800600" y="44958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+9.75</a:t>
            </a:r>
          </a:p>
        </p:txBody>
      </p:sp>
      <p:sp>
        <p:nvSpPr>
          <p:cNvPr id="8213" name="Text Box 20">
            <a:extLst>
              <a:ext uri="{FF2B5EF4-FFF2-40B4-BE49-F238E27FC236}">
                <a16:creationId xmlns:a16="http://schemas.microsoft.com/office/drawing/2014/main" id="{A3FD818D-9C8F-42ED-BFA9-C28552F6754B}"/>
              </a:ext>
            </a:extLst>
          </p:cNvPr>
          <p:cNvSpPr txBox="1">
            <a:spLocks noChangeArrowheads="1"/>
          </p:cNvSpPr>
          <p:nvPr/>
        </p:nvSpPr>
        <p:spPr bwMode="auto">
          <a:xfrm>
            <a:off x="4800600" y="52578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+14.75</a:t>
            </a:r>
          </a:p>
        </p:txBody>
      </p:sp>
      <p:sp>
        <p:nvSpPr>
          <p:cNvPr id="8214" name="Text Box 21">
            <a:extLst>
              <a:ext uri="{FF2B5EF4-FFF2-40B4-BE49-F238E27FC236}">
                <a16:creationId xmlns:a16="http://schemas.microsoft.com/office/drawing/2014/main" id="{228878B2-8F13-4913-AB73-57A1269BA723}"/>
              </a:ext>
            </a:extLst>
          </p:cNvPr>
          <p:cNvSpPr txBox="1">
            <a:spLocks noChangeArrowheads="1"/>
          </p:cNvSpPr>
          <p:nvPr/>
        </p:nvSpPr>
        <p:spPr bwMode="auto">
          <a:xfrm>
            <a:off x="1524000" y="3657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latin typeface="Times New Roman" panose="02020603050405020304" pitchFamily="18" charset="0"/>
                <a:ea typeface="楷体_GB2312" pitchFamily="1" charset="-122"/>
              </a:rPr>
              <a:t>光度</a:t>
            </a:r>
            <a:r>
              <a:rPr lang="en-US" altLang="zh-CN" sz="2400" i="1">
                <a:latin typeface="Times New Roman" panose="02020603050405020304" pitchFamily="18" charset="0"/>
              </a:rPr>
              <a:t>L</a:t>
            </a:r>
            <a:r>
              <a:rPr lang="en-US" altLang="zh-CN" sz="2400">
                <a:latin typeface="Times New Roman" panose="02020603050405020304" pitchFamily="18" charset="0"/>
              </a:rPr>
              <a:t>/</a:t>
            </a:r>
            <a:r>
              <a:rPr lang="en-US" altLang="zh-CN" sz="2400" i="1">
                <a:latin typeface="Times New Roman" panose="02020603050405020304" pitchFamily="18" charset="0"/>
              </a:rPr>
              <a:t>L</a:t>
            </a:r>
            <a:r>
              <a:rPr lang="en-US" altLang="zh-CN" sz="2400" baseline="-25000">
                <a:latin typeface="Times New Roman" panose="02020603050405020304" pitchFamily="18" charset="0"/>
              </a:rPr>
              <a:t>⊙</a:t>
            </a:r>
          </a:p>
        </p:txBody>
      </p:sp>
      <p:sp>
        <p:nvSpPr>
          <p:cNvPr id="8215" name="Text Box 22">
            <a:extLst>
              <a:ext uri="{FF2B5EF4-FFF2-40B4-BE49-F238E27FC236}">
                <a16:creationId xmlns:a16="http://schemas.microsoft.com/office/drawing/2014/main" id="{3E7E310B-A631-4BA2-8916-575F80B2238B}"/>
              </a:ext>
            </a:extLst>
          </p:cNvPr>
          <p:cNvSpPr txBox="1">
            <a:spLocks noChangeArrowheads="1"/>
          </p:cNvSpPr>
          <p:nvPr/>
        </p:nvSpPr>
        <p:spPr bwMode="auto">
          <a:xfrm>
            <a:off x="5715000" y="3657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latin typeface="Times New Roman" panose="02020603050405020304" pitchFamily="18" charset="0"/>
                <a:ea typeface="楷体_GB2312" pitchFamily="1" charset="-122"/>
              </a:rPr>
              <a:t>绝对星等</a:t>
            </a:r>
            <a:r>
              <a:rPr lang="en-US" altLang="zh-CN" sz="2400" i="1">
                <a:latin typeface="Times New Roman" panose="02020603050405020304" pitchFamily="18" charset="0"/>
                <a:ea typeface="楷体_GB2312" pitchFamily="1" charset="-122"/>
              </a:rPr>
              <a:t>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1">
            <a:extLst>
              <a:ext uri="{FF2B5EF4-FFF2-40B4-BE49-F238E27FC236}">
                <a16:creationId xmlns:a16="http://schemas.microsoft.com/office/drawing/2014/main" id="{92EB4120-3A91-4C1E-8BBE-2BA0F108BE59}"/>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9219" name="Text Box 2">
            <a:extLst>
              <a:ext uri="{FF2B5EF4-FFF2-40B4-BE49-F238E27FC236}">
                <a16:creationId xmlns:a16="http://schemas.microsoft.com/office/drawing/2014/main" id="{26CD5D0B-B5C2-414A-B610-E6F46CB7E8E5}"/>
              </a:ext>
            </a:extLst>
          </p:cNvPr>
          <p:cNvSpPr txBox="1">
            <a:spLocks noChangeArrowheads="1"/>
          </p:cNvSpPr>
          <p:nvPr/>
        </p:nvSpPr>
        <p:spPr bwMode="auto">
          <a:xfrm>
            <a:off x="179388" y="404813"/>
            <a:ext cx="8820150"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5000"/>
              </a:lnSpc>
            </a:pPr>
            <a:endParaRPr lang="en-US" altLang="zh-CN" sz="3200" b="1">
              <a:latin typeface="宋体" panose="02010600030101010101" pitchFamily="2" charset="-122"/>
            </a:endParaRPr>
          </a:p>
          <a:p>
            <a:pPr eaLnBrk="0" hangingPunct="0">
              <a:lnSpc>
                <a:spcPct val="125000"/>
              </a:lnSpc>
            </a:pPr>
            <a:r>
              <a:rPr lang="zh-CN" altLang="en-US" sz="2800" b="1">
                <a:latin typeface="宋体" panose="02010600030101010101" pitchFamily="2" charset="-122"/>
              </a:rPr>
              <a:t>恒星世界丰富多彩，恒星之间的光度差别非常大：光度大的超巨星如天津四，它的绝对星等大约为</a:t>
            </a:r>
            <a:r>
              <a:rPr lang="en-US" altLang="zh-CN" sz="2800" b="1">
                <a:latin typeface="宋体" panose="02010600030101010101" pitchFamily="2" charset="-122"/>
              </a:rPr>
              <a:t>-7.2</a:t>
            </a:r>
            <a:r>
              <a:rPr lang="zh-CN" altLang="en-US" sz="2800" b="1">
                <a:latin typeface="宋体" panose="02010600030101010101" pitchFamily="2" charset="-122"/>
              </a:rPr>
              <a:t>等，其光度比太阳强</a:t>
            </a:r>
            <a:r>
              <a:rPr lang="en-US" altLang="zh-CN" sz="2800" b="1">
                <a:latin typeface="宋体" panose="02010600030101010101" pitchFamily="2" charset="-122"/>
              </a:rPr>
              <a:t>6</a:t>
            </a:r>
            <a:r>
              <a:rPr lang="zh-CN" altLang="en-US" sz="2800" b="1">
                <a:latin typeface="宋体" panose="02010600030101010101" pitchFamily="2" charset="-122"/>
              </a:rPr>
              <a:t>万倍。而光度小的矮星，例如天狼星的伴星是一个白矮星，它的绝对星等为</a:t>
            </a:r>
            <a:r>
              <a:rPr lang="en-US" altLang="zh-CN" sz="2800" b="1">
                <a:latin typeface="宋体" panose="02010600030101010101" pitchFamily="2" charset="-122"/>
              </a:rPr>
              <a:t>11.5</a:t>
            </a:r>
            <a:r>
              <a:rPr lang="zh-CN" altLang="en-US" sz="2800" b="1">
                <a:latin typeface="宋体" panose="02010600030101010101" pitchFamily="2" charset="-122"/>
              </a:rPr>
              <a:t>等，光度不及太阳的万分之一。 </a:t>
            </a:r>
          </a:p>
          <a:p>
            <a:pPr eaLnBrk="0" hangingPunct="0">
              <a:lnSpc>
                <a:spcPct val="125000"/>
              </a:lnSpc>
              <a:buFont typeface="Arial" panose="020B0604020202020204" pitchFamily="34" charset="0"/>
              <a:buChar char="•"/>
            </a:pPr>
            <a:endParaRPr lang="zh-CN" altLang="en-US" sz="2800" b="1">
              <a:latin typeface="宋体" panose="02010600030101010101" pitchFamily="2" charset="-122"/>
            </a:endParaRPr>
          </a:p>
          <a:p>
            <a:pPr eaLnBrk="0" hangingPunct="0">
              <a:lnSpc>
                <a:spcPct val="125000"/>
              </a:lnSpc>
            </a:pPr>
            <a:r>
              <a:rPr lang="zh-CN" altLang="en-US" sz="2800" b="1">
                <a:latin typeface="宋体" panose="02010600030101010101" pitchFamily="2" charset="-122"/>
              </a:rPr>
              <a:t>   光度最大的恒星比太阳约强</a:t>
            </a:r>
            <a:r>
              <a:rPr lang="en-US" altLang="zh-CN" sz="2800" b="1">
                <a:latin typeface="宋体" panose="02010600030101010101" pitchFamily="2" charset="-122"/>
              </a:rPr>
              <a:t>10</a:t>
            </a:r>
            <a:r>
              <a:rPr lang="en-US" altLang="zh-CN" sz="2800" b="1" baseline="30000">
                <a:latin typeface="宋体" panose="02010600030101010101" pitchFamily="2" charset="-122"/>
              </a:rPr>
              <a:t>6</a:t>
            </a:r>
            <a:r>
              <a:rPr lang="zh-CN" altLang="en-US" sz="2800" b="1">
                <a:latin typeface="宋体" panose="02010600030101010101" pitchFamily="2" charset="-122"/>
              </a:rPr>
              <a:t>倍；</a:t>
            </a:r>
          </a:p>
          <a:p>
            <a:pPr eaLnBrk="0" hangingPunct="0">
              <a:lnSpc>
                <a:spcPct val="125000"/>
              </a:lnSpc>
            </a:pPr>
            <a:r>
              <a:rPr lang="zh-CN" altLang="en-US" sz="2800" b="1">
                <a:latin typeface="宋体" panose="02010600030101010101" pitchFamily="2" charset="-122"/>
              </a:rPr>
              <a:t>   光度最小的恒星只有太阳的</a:t>
            </a:r>
            <a:r>
              <a:rPr lang="en-US" altLang="zh-CN" sz="2800" b="1">
                <a:latin typeface="宋体" panose="02010600030101010101" pitchFamily="2" charset="-122"/>
              </a:rPr>
              <a:t>10</a:t>
            </a:r>
            <a:r>
              <a:rPr lang="en-US" altLang="zh-CN" sz="2800" b="1" baseline="30000">
                <a:latin typeface="宋体" panose="02010600030101010101" pitchFamily="2" charset="-122"/>
              </a:rPr>
              <a:t>-6</a:t>
            </a:r>
          </a:p>
          <a:p>
            <a:pPr eaLnBrk="0" hangingPunct="0">
              <a:lnSpc>
                <a:spcPct val="125000"/>
              </a:lnSpc>
            </a:pPr>
            <a:endParaRPr lang="en-US" altLang="zh-CN" sz="2800" b="1" baseline="30000">
              <a:latin typeface="宋体" panose="02010600030101010101" pitchFamily="2" charset="-122"/>
            </a:endParaRPr>
          </a:p>
          <a:p>
            <a:pPr eaLnBrk="0" hangingPunct="0">
              <a:lnSpc>
                <a:spcPct val="125000"/>
              </a:lnSpc>
            </a:pPr>
            <a:endParaRPr lang="en-US" altLang="zh-CN" b="1">
              <a:latin typeface="宋体" panose="02010600030101010101" pitchFamily="2" charset="-122"/>
            </a:endParaRPr>
          </a:p>
          <a:p>
            <a:pPr eaLnBrk="0" hangingPunct="0">
              <a:lnSpc>
                <a:spcPct val="125000"/>
              </a:lnSpc>
            </a:pPr>
            <a:endParaRPr lang="en-US" altLang="zh-CN" b="1">
              <a:latin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a:extLst>
              <a:ext uri="{FF2B5EF4-FFF2-40B4-BE49-F238E27FC236}">
                <a16:creationId xmlns:a16="http://schemas.microsoft.com/office/drawing/2014/main" id="{DBB39ABB-C203-4363-AA6B-96B832EA9509}"/>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0243" name="Rectangle 2">
            <a:extLst>
              <a:ext uri="{FF2B5EF4-FFF2-40B4-BE49-F238E27FC236}">
                <a16:creationId xmlns:a16="http://schemas.microsoft.com/office/drawing/2014/main" id="{6D4296C7-3B01-4ADF-84E2-BB0D4C52F7FF}"/>
              </a:ext>
            </a:extLst>
          </p:cNvPr>
          <p:cNvSpPr>
            <a:spLocks noGrp="1" noChangeArrowheads="1"/>
          </p:cNvSpPr>
          <p:nvPr>
            <p:ph type="title" idx="4294967295"/>
          </p:nvPr>
        </p:nvSpPr>
        <p:spPr>
          <a:xfrm>
            <a:off x="457200" y="274638"/>
            <a:ext cx="5770563" cy="1143000"/>
          </a:xfrm>
          <a:ln/>
        </p:spPr>
        <p:txBody>
          <a:bodyPr/>
          <a:lstStyle/>
          <a:p>
            <a:pPr eaLnBrk="1" hangingPunct="1"/>
            <a:r>
              <a:rPr lang="en-US" altLang="zh-CN" sz="3600" b="1">
                <a:solidFill>
                  <a:schemeClr val="folHlink"/>
                </a:solidFill>
              </a:rPr>
              <a:t>§7.2 </a:t>
            </a:r>
            <a:r>
              <a:rPr lang="zh-CN" altLang="en-US" sz="3600" b="1">
                <a:solidFill>
                  <a:schemeClr val="folHlink"/>
                </a:solidFill>
              </a:rPr>
              <a:t>恒星的一般性质</a:t>
            </a:r>
          </a:p>
        </p:txBody>
      </p:sp>
      <p:sp>
        <p:nvSpPr>
          <p:cNvPr id="10244" name="Rectangle 3">
            <a:extLst>
              <a:ext uri="{FF2B5EF4-FFF2-40B4-BE49-F238E27FC236}">
                <a16:creationId xmlns:a16="http://schemas.microsoft.com/office/drawing/2014/main" id="{B7AAB1A7-81C7-45F4-BDF2-26C38BB4C11B}"/>
              </a:ext>
            </a:extLst>
          </p:cNvPr>
          <p:cNvSpPr>
            <a:spLocks noGrp="1" noChangeArrowheads="1"/>
          </p:cNvSpPr>
          <p:nvPr>
            <p:ph idx="4294967295"/>
          </p:nvPr>
        </p:nvSpPr>
        <p:spPr>
          <a:ln/>
        </p:spPr>
        <p:txBody>
          <a:bodyPr/>
          <a:lstStyle/>
          <a:p>
            <a:pPr eaLnBrk="1" hangingPunct="1">
              <a:buFontTx/>
              <a:buNone/>
            </a:pPr>
            <a:r>
              <a:rPr lang="zh-CN" altLang="en-US" b="1"/>
              <a:t>一、恒星的位置</a:t>
            </a:r>
          </a:p>
          <a:p>
            <a:pPr eaLnBrk="1" hangingPunct="1">
              <a:buFontTx/>
              <a:buNone/>
            </a:pPr>
            <a:r>
              <a:rPr lang="zh-CN" altLang="en-US" b="1"/>
              <a:t>       </a:t>
            </a:r>
            <a:r>
              <a:rPr lang="en-US" altLang="zh-CN" b="1">
                <a:latin typeface="楷体_GB2312" pitchFamily="1" charset="-122"/>
                <a:ea typeface="楷体_GB2312" pitchFamily="1" charset="-122"/>
              </a:rPr>
              <a:t>1.</a:t>
            </a:r>
            <a:r>
              <a:rPr lang="zh-CN" altLang="en-US" b="1">
                <a:latin typeface="楷体_GB2312" pitchFamily="1" charset="-122"/>
                <a:ea typeface="楷体_GB2312" pitchFamily="1" charset="-122"/>
              </a:rPr>
              <a:t>恒星的球面位置</a:t>
            </a:r>
          </a:p>
          <a:p>
            <a:pPr eaLnBrk="1" hangingPunct="1">
              <a:buFontTx/>
              <a:buNone/>
            </a:pPr>
            <a:r>
              <a:rPr lang="zh-CN" altLang="en-US" b="1">
                <a:latin typeface="楷体_GB2312" pitchFamily="1" charset="-122"/>
                <a:ea typeface="楷体_GB2312" pitchFamily="1" charset="-122"/>
              </a:rPr>
              <a:t>      确定恒星的球面位置通常使用的是天球坐标系，两个参数是恒星的 赤经</a:t>
            </a:r>
            <a:r>
              <a:rPr lang="el-GR" altLang="en-US" b="1">
                <a:latin typeface="楷体_GB2312" pitchFamily="1" charset="-122"/>
                <a:ea typeface="楷体_GB2312" pitchFamily="1" charset="-122"/>
              </a:rPr>
              <a:t>α</a:t>
            </a:r>
            <a:r>
              <a:rPr lang="zh-CN" altLang="en-US" b="1">
                <a:latin typeface="楷体_GB2312" pitchFamily="1" charset="-122"/>
                <a:ea typeface="楷体_GB2312" pitchFamily="1" charset="-122"/>
              </a:rPr>
              <a:t>和赤纬</a:t>
            </a:r>
            <a:r>
              <a:rPr lang="el-GR" altLang="en-US" b="1">
                <a:latin typeface="楷体_GB2312" pitchFamily="1" charset="-122"/>
                <a:ea typeface="楷体_GB2312" pitchFamily="1" charset="-122"/>
              </a:rPr>
              <a:t>β</a:t>
            </a:r>
            <a:r>
              <a:rPr lang="zh-CN" altLang="en-US" b="1">
                <a:latin typeface="楷体_GB2312" pitchFamily="1" charset="-122"/>
                <a:ea typeface="楷体_GB2312" pitchFamily="1" charset="-122"/>
              </a:rPr>
              <a:t>。给出这些参数的天文资料是</a:t>
            </a:r>
            <a:r>
              <a:rPr lang="zh-CN" altLang="en-US" b="1">
                <a:ea typeface="楷体_GB2312" pitchFamily="1" charset="-122"/>
              </a:rPr>
              <a:t>“</a:t>
            </a:r>
            <a:r>
              <a:rPr lang="zh-CN" altLang="en-US" b="1">
                <a:latin typeface="楷体_GB2312" pitchFamily="1" charset="-122"/>
                <a:ea typeface="楷体_GB2312" pitchFamily="1" charset="-122"/>
              </a:rPr>
              <a:t>星表</a:t>
            </a:r>
            <a:r>
              <a:rPr lang="zh-CN" altLang="en-US" b="1">
                <a:ea typeface="楷体_GB2312" pitchFamily="1" charset="-122"/>
              </a:rPr>
              <a:t>”</a:t>
            </a:r>
            <a:r>
              <a:rPr lang="zh-CN" altLang="en-US" b="1">
                <a:latin typeface="楷体_GB2312" pitchFamily="1" charset="-122"/>
                <a:ea typeface="楷体_GB2312" pitchFamily="1" charset="-122"/>
              </a:rPr>
              <a:t>和</a:t>
            </a:r>
            <a:r>
              <a:rPr lang="zh-CN" altLang="en-US" b="1">
                <a:ea typeface="楷体_GB2312" pitchFamily="1" charset="-122"/>
              </a:rPr>
              <a:t>“</a:t>
            </a:r>
            <a:r>
              <a:rPr lang="zh-CN" altLang="en-US" b="1">
                <a:latin typeface="楷体_GB2312" pitchFamily="1" charset="-122"/>
                <a:ea typeface="楷体_GB2312" pitchFamily="1" charset="-122"/>
              </a:rPr>
              <a:t>星图</a:t>
            </a:r>
            <a:r>
              <a:rPr lang="zh-CN" altLang="en-US" b="1">
                <a:ea typeface="楷体_GB2312" pitchFamily="1" charset="-122"/>
              </a:rPr>
              <a:t>”</a:t>
            </a:r>
            <a:r>
              <a:rPr lang="zh-CN" altLang="en-US" b="1">
                <a:latin typeface="楷体_GB2312" pitchFamily="1" charset="-122"/>
                <a:ea typeface="楷体_GB2312" pitchFamily="1" charset="-122"/>
              </a:rPr>
              <a:t>。</a:t>
            </a:r>
          </a:p>
          <a:p>
            <a:pPr eaLnBrk="1" hangingPunct="1">
              <a:buFontTx/>
              <a:buNone/>
            </a:pPr>
            <a:r>
              <a:rPr lang="zh-CN" altLang="en-US" b="1">
                <a:latin typeface="楷体_GB2312" pitchFamily="1" charset="-122"/>
                <a:ea typeface="楷体_GB2312" pitchFamily="1" charset="-122"/>
              </a:rPr>
              <a:t>                        </a:t>
            </a:r>
          </a:p>
          <a:p>
            <a:pPr eaLnBrk="1" hangingPunct="1">
              <a:buFontTx/>
              <a:buNone/>
            </a:pPr>
            <a:endParaRPr lang="en-US" altLang="zh-CN" b="1">
              <a:latin typeface="楷体_GB2312" pitchFamily="1" charset="-122"/>
              <a:ea typeface="楷体_GB2312" pitchFamily="1"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4">
                                            <p:txEl>
                                              <p:pRg st="3" end="3"/>
                                            </p:txEl>
                                          </p:spTgt>
                                        </p:tgtEl>
                                        <p:attrNameLst>
                                          <p:attrName>style.visibility</p:attrName>
                                        </p:attrNameLst>
                                      </p:cBhvr>
                                      <p:to>
                                        <p:strVal val="visible"/>
                                      </p:to>
                                    </p:set>
                                    <p:anim calcmode="lin" valueType="num">
                                      <p:cBhvr additive="base">
                                        <p:cTn id="7" dur="500" fill="hold"/>
                                        <p:tgtEl>
                                          <p:spTgt spid="1024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1">
            <a:extLst>
              <a:ext uri="{FF2B5EF4-FFF2-40B4-BE49-F238E27FC236}">
                <a16:creationId xmlns:a16="http://schemas.microsoft.com/office/drawing/2014/main" id="{05B9B13C-6CA8-46CC-8D0B-566421FDE2DD}"/>
              </a:ext>
            </a:extLst>
          </p:cNvPr>
          <p:cNvSpPr txBox="1">
            <a:spLocks noGrp="1"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400" b="1">
                <a:latin typeface="楷体_GB2312" pitchFamily="1" charset="-122"/>
                <a:ea typeface="楷体_GB2312" pitchFamily="1" charset="-122"/>
              </a:rPr>
              <a:t>普通天文学</a:t>
            </a:r>
          </a:p>
        </p:txBody>
      </p:sp>
      <p:sp>
        <p:nvSpPr>
          <p:cNvPr id="11267" name="Text Box 2">
            <a:extLst>
              <a:ext uri="{FF2B5EF4-FFF2-40B4-BE49-F238E27FC236}">
                <a16:creationId xmlns:a16="http://schemas.microsoft.com/office/drawing/2014/main" id="{20830EFD-FAB7-419E-87BB-0E6CF9BCC755}"/>
              </a:ext>
            </a:extLst>
          </p:cNvPr>
          <p:cNvSpPr txBox="1">
            <a:spLocks noChangeArrowheads="1"/>
          </p:cNvSpPr>
          <p:nvPr/>
        </p:nvSpPr>
        <p:spPr bwMode="auto">
          <a:xfrm>
            <a:off x="0" y="115888"/>
            <a:ext cx="3348038"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3200" b="1">
                <a:solidFill>
                  <a:schemeClr val="hlink"/>
                </a:solidFill>
                <a:latin typeface="楷体_GB2312" pitchFamily="1" charset="-122"/>
                <a:ea typeface="楷体_GB2312" pitchFamily="1" charset="-122"/>
              </a:rPr>
              <a:t>2.</a:t>
            </a:r>
            <a:r>
              <a:rPr lang="zh-CN" altLang="en-US" sz="3200" b="1">
                <a:solidFill>
                  <a:schemeClr val="hlink"/>
                </a:solidFill>
                <a:latin typeface="楷体_GB2312" pitchFamily="1" charset="-122"/>
                <a:ea typeface="楷体_GB2312" pitchFamily="1" charset="-122"/>
              </a:rPr>
              <a:t>恒星的距离及其测定</a:t>
            </a:r>
            <a:endParaRPr lang="zh-CN" altLang="en-US" sz="4000" b="1">
              <a:solidFill>
                <a:schemeClr val="hlink"/>
              </a:solidFill>
              <a:latin typeface="楷体_GB2312" pitchFamily="1" charset="-122"/>
              <a:ea typeface="楷体_GB2312" pitchFamily="1" charset="-122"/>
            </a:endParaRPr>
          </a:p>
          <a:p>
            <a:pPr eaLnBrk="0" hangingPunct="0"/>
            <a:r>
              <a:rPr lang="zh-CN" altLang="en-US" sz="2800" b="1">
                <a:latin typeface="楷体_GB2312" pitchFamily="1" charset="-122"/>
                <a:ea typeface="楷体_GB2312" pitchFamily="1" charset="-122"/>
              </a:rPr>
              <a:t>测量距离的重要性</a:t>
            </a:r>
          </a:p>
          <a:p>
            <a:pPr eaLnBrk="0" hangingPunct="0"/>
            <a:r>
              <a:rPr lang="zh-CN" altLang="en-US" sz="2800" b="1">
                <a:latin typeface="楷体_GB2312" pitchFamily="1" charset="-122"/>
                <a:ea typeface="楷体_GB2312" pitchFamily="1" charset="-122"/>
              </a:rPr>
              <a:t>  我们肉眼只能知道恒星在天球上的投影的位置。   </a:t>
            </a:r>
          </a:p>
          <a:p>
            <a:pPr eaLnBrk="0" hangingPunct="0">
              <a:lnSpc>
                <a:spcPct val="130000"/>
              </a:lnSpc>
            </a:pPr>
            <a:r>
              <a:rPr lang="zh-CN" altLang="en-US" sz="2800" b="1">
                <a:latin typeface="楷体_GB2312" pitchFamily="1" charset="-122"/>
                <a:ea typeface="楷体_GB2312" pitchFamily="1" charset="-122"/>
              </a:rPr>
              <a:t>   两颗挨得很近的恒星，实际上在纵深方向上可能离得非常遥远，远的暗的星也就可能比近的实际上更亮！   </a:t>
            </a:r>
          </a:p>
        </p:txBody>
      </p:sp>
      <p:pic>
        <p:nvPicPr>
          <p:cNvPr id="11268" name="Picture 3" descr="AT01FG06">
            <a:extLst>
              <a:ext uri="{FF2B5EF4-FFF2-40B4-BE49-F238E27FC236}">
                <a16:creationId xmlns:a16="http://schemas.microsoft.com/office/drawing/2014/main" id="{4C6358BF-6E8A-48BA-9540-5637FB3FE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025" y="0"/>
            <a:ext cx="57689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0</TotalTime>
  <Pages>0</Pages>
  <Words>2059</Words>
  <Characters>0</Characters>
  <Application>Microsoft Office PowerPoint</Application>
  <DocSecurity>0</DocSecurity>
  <PresentationFormat>全屏显示(4:3)</PresentationFormat>
  <Lines>0</Lines>
  <Paragraphs>290</Paragraphs>
  <Slides>43</Slides>
  <Notes>4</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8" baseType="lpstr">
      <vt:lpstr>Arial</vt:lpstr>
      <vt:lpstr>宋体</vt:lpstr>
      <vt:lpstr>Wingdings</vt:lpstr>
      <vt:lpstr>楷体_GB2312</vt:lpstr>
      <vt:lpstr>隶书</vt:lpstr>
      <vt:lpstr>幼圆</vt:lpstr>
      <vt:lpstr>Times New Roman</vt:lpstr>
      <vt:lpstr>Symbol</vt:lpstr>
      <vt:lpstr>楷体</vt:lpstr>
      <vt:lpstr>新宋体</vt:lpstr>
      <vt:lpstr>微软雅黑</vt:lpstr>
      <vt:lpstr>Arial Unicode MS</vt:lpstr>
      <vt:lpstr>自定义设计方案</vt:lpstr>
      <vt:lpstr>Microsoft PowerPoint 97-2003 Slide</vt:lpstr>
      <vt:lpstr>Microsoft 公式 3.0</vt:lpstr>
      <vt:lpstr>PowerPoint 演示文稿</vt:lpstr>
      <vt:lpstr>恒星大观园 </vt:lpstr>
      <vt:lpstr>§7.1 恒星物理方法</vt:lpstr>
      <vt:lpstr>二、恒星的绝对星等</vt:lpstr>
      <vt:lpstr>2. 绝对星等M (absolute magnitude) </vt:lpstr>
      <vt:lpstr>光度与绝对星等之间的关系</vt:lpstr>
      <vt:lpstr>PowerPoint 演示文稿</vt:lpstr>
      <vt:lpstr>§7.2 恒星的一般性质</vt:lpstr>
      <vt:lpstr>PowerPoint 演示文稿</vt:lpstr>
      <vt:lpstr>PowerPoint 演示文稿</vt:lpstr>
      <vt:lpstr>PowerPoint 演示文稿</vt:lpstr>
      <vt:lpstr>PowerPoint 演示文稿</vt:lpstr>
      <vt:lpstr>怎么测量周年视差?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恒星的自行 (proper motion) </vt:lpstr>
      <vt:lpstr>PowerPoint 演示文稿</vt:lpstr>
      <vt:lpstr>PowerPoint 演示文稿</vt:lpstr>
      <vt:lpstr>三、 恒星大小的测定 </vt:lpstr>
      <vt:lpstr>PowerPoint 演示文稿</vt:lpstr>
      <vt:lpstr>PowerPoint 演示文稿</vt:lpstr>
      <vt:lpstr>PowerPoint 演示文稿</vt:lpstr>
      <vt:lpstr>四、恒星的质量</vt:lpstr>
      <vt:lpstr>§7.3 恒星的光谱和赫罗图 </vt:lpstr>
      <vt:lpstr>2.  恒星光谱的形成</vt:lpstr>
      <vt:lpstr>3. Harvard光谱分类 </vt:lpstr>
      <vt:lpstr>PowerPoint 演示文稿</vt:lpstr>
      <vt:lpstr>恒星的颜色与表面温度 </vt:lpstr>
      <vt:lpstr>PowerPoint 演示文稿</vt:lpstr>
      <vt:lpstr>PowerPoint 演示文稿</vt:lpstr>
      <vt:lpstr>Hipparcos卫星测量的恒星的赫罗图</vt:lpstr>
      <vt:lpstr>  天空100颗最亮的恒星在赫罗图上的分布</vt:lpstr>
      <vt:lpstr>恒星在赫罗图上的分布特征</vt:lpstr>
      <vt:lpstr>PowerPoint 演示文稿</vt:lpstr>
      <vt:lpstr>PowerPoint 演示文稿</vt:lpstr>
      <vt:lpstr>PowerPoint 演示文稿</vt:lpstr>
      <vt:lpstr>不同质量的恒星在H-R图上的分布</vt:lpstr>
      <vt:lpstr>习   题</vt:lpstr>
    </vt:vector>
  </TitlesOfParts>
  <Manager/>
  <Company>NENU</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恒星</dc:title>
  <dc:subject/>
  <dc:creator>Choi</dc:creator>
  <cp:keywords/>
  <dc:description/>
  <cp:lastModifiedBy>张伯望</cp:lastModifiedBy>
  <cp:revision>66</cp:revision>
  <dcterms:created xsi:type="dcterms:W3CDTF">2005-04-25T06:40:52Z</dcterms:created>
  <dcterms:modified xsi:type="dcterms:W3CDTF">2017-09-08T05:07:20Z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